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65" r:id="rId2"/>
  </p:sldMasterIdLst>
  <p:notesMasterIdLst>
    <p:notesMasterId r:id="rId30"/>
  </p:notesMasterIdLst>
  <p:handoutMasterIdLst>
    <p:handoutMasterId r:id="rId31"/>
  </p:handoutMasterIdLst>
  <p:sldIdLst>
    <p:sldId id="507" r:id="rId3"/>
    <p:sldId id="540" r:id="rId4"/>
    <p:sldId id="541" r:id="rId5"/>
    <p:sldId id="542" r:id="rId6"/>
    <p:sldId id="563" r:id="rId7"/>
    <p:sldId id="544" r:id="rId8"/>
    <p:sldId id="545" r:id="rId9"/>
    <p:sldId id="546" r:id="rId10"/>
    <p:sldId id="547" r:id="rId11"/>
    <p:sldId id="543" r:id="rId12"/>
    <p:sldId id="548" r:id="rId13"/>
    <p:sldId id="553" r:id="rId14"/>
    <p:sldId id="554" r:id="rId15"/>
    <p:sldId id="557" r:id="rId16"/>
    <p:sldId id="558" r:id="rId17"/>
    <p:sldId id="550" r:id="rId18"/>
    <p:sldId id="556" r:id="rId19"/>
    <p:sldId id="555" r:id="rId20"/>
    <p:sldId id="551" r:id="rId21"/>
    <p:sldId id="559" r:id="rId22"/>
    <p:sldId id="564" r:id="rId23"/>
    <p:sldId id="552" r:id="rId24"/>
    <p:sldId id="565" r:id="rId25"/>
    <p:sldId id="566" r:id="rId26"/>
    <p:sldId id="567" r:id="rId27"/>
    <p:sldId id="568" r:id="rId28"/>
    <p:sldId id="562" r:id="rId29"/>
  </p:sldIdLst>
  <p:sldSz cx="9144000" cy="6858000" type="screen4x3"/>
  <p:notesSz cx="9928225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B05DC271-5E00-4199-B753-A3F7AE120C51}">
          <p14:sldIdLst>
            <p14:sldId id="507"/>
            <p14:sldId id="540"/>
            <p14:sldId id="541"/>
            <p14:sldId id="542"/>
            <p14:sldId id="563"/>
            <p14:sldId id="544"/>
            <p14:sldId id="545"/>
            <p14:sldId id="546"/>
            <p14:sldId id="547"/>
            <p14:sldId id="543"/>
            <p14:sldId id="548"/>
            <p14:sldId id="553"/>
            <p14:sldId id="554"/>
            <p14:sldId id="557"/>
            <p14:sldId id="558"/>
            <p14:sldId id="550"/>
            <p14:sldId id="556"/>
            <p14:sldId id="555"/>
            <p14:sldId id="551"/>
            <p14:sldId id="559"/>
            <p14:sldId id="564"/>
            <p14:sldId id="552"/>
            <p14:sldId id="565"/>
            <p14:sldId id="566"/>
            <p14:sldId id="567"/>
            <p14:sldId id="568"/>
            <p14:sldId id="5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Comi" initials="A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3" autoAdjust="0"/>
    <p:restoredTop sz="96187" autoAdjust="0"/>
  </p:normalViewPr>
  <p:slideViewPr>
    <p:cSldViewPr>
      <p:cViewPr varScale="1">
        <p:scale>
          <a:sx n="109" d="100"/>
          <a:sy n="109" d="100"/>
        </p:scale>
        <p:origin x="1401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2230" cy="339883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3701" y="2"/>
            <a:ext cx="4302230" cy="339883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D8CAE9FC-EC11-48A4-9AD2-222ECF345E70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3" y="6456614"/>
            <a:ext cx="4302230" cy="339883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3701" y="6456614"/>
            <a:ext cx="4302230" cy="339883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B38BC994-C48E-4E8A-B421-AC0A01316A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63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2230" cy="339883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3701" y="2"/>
            <a:ext cx="4302230" cy="339883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959BA08F-ED01-43E9-AE72-D96B2EE678E7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824" y="3228897"/>
            <a:ext cx="7942580" cy="3058953"/>
          </a:xfrm>
          <a:prstGeom prst="rect">
            <a:avLst/>
          </a:prstGeom>
        </p:spPr>
        <p:txBody>
          <a:bodyPr vert="horz" lIns="95564" tIns="47782" rIns="95564" bIns="47782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3" y="6456614"/>
            <a:ext cx="4302230" cy="339883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3701" y="6456614"/>
            <a:ext cx="4302230" cy="339883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35B5B9E6-80A5-4BDF-9C2C-CE23F98C1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06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5B9E6-80A5-4BDF-9C2C-CE23F98C19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22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44488" y="6221413"/>
            <a:ext cx="8396287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29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40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190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734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47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344488" y="6308725"/>
            <a:ext cx="8396287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>
              <a:latin typeface="+mn-lt"/>
              <a:cs typeface="+mn-cs"/>
            </a:endParaRP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354013" y="317500"/>
            <a:ext cx="8396287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>
              <a:latin typeface="+mn-lt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 userDrawn="1"/>
        </p:nvSpPr>
        <p:spPr bwMode="auto">
          <a:xfrm>
            <a:off x="971550" y="6453188"/>
            <a:ext cx="235585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Department of Enterprise Engineering</a:t>
            </a:r>
          </a:p>
          <a:p>
            <a:pPr>
              <a:defRPr/>
            </a:pPr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University of Rome Tor </a:t>
            </a:r>
            <a:r>
              <a:rPr lang="en-US" sz="1000" b="1" dirty="0" err="1">
                <a:solidFill>
                  <a:srgbClr val="000000"/>
                </a:solidFill>
                <a:ea typeface="ＭＳ Ｐゴシック" pitchFamily="34" charset="-128"/>
              </a:rPr>
              <a:t>Vergata</a:t>
            </a:r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, Italy</a:t>
            </a:r>
            <a:endParaRPr lang="en-GB" sz="1000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8" name="Immagine 11" descr="DII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88" y="6426200"/>
            <a:ext cx="150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1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31813" y="6408738"/>
            <a:ext cx="3683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51513" y="60655"/>
            <a:ext cx="1312975" cy="41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368299" y="393576"/>
            <a:ext cx="8372475" cy="731168"/>
          </a:xfrm>
        </p:spPr>
        <p:txBody>
          <a:bodyPr/>
          <a:lstStyle>
            <a:lvl1pPr algn="l"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noProof="0" dirty="0"/>
              <a:t>Fare</a:t>
            </a:r>
            <a:r>
              <a:rPr lang="it-IT" dirty="0"/>
              <a:t> clic per modificare lo stile del titolo</a:t>
            </a:r>
            <a:endParaRPr lang="en-US" dirty="0"/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368300" y="1484784"/>
            <a:ext cx="8382000" cy="4611216"/>
          </a:xfrm>
        </p:spPr>
        <p:txBody>
          <a:bodyPr>
            <a:normAutofit/>
          </a:bodyPr>
          <a:lstStyle>
            <a:lvl1pPr marL="342900" indent="-342900" algn="just">
              <a:buFont typeface="Wingdings" panose="05000000000000000000" pitchFamily="2" charset="2"/>
              <a:buChar char="ü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just">
              <a:buFont typeface="Wingdings" panose="05000000000000000000" pitchFamily="2" charset="2"/>
              <a:buChar char="Ø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Fare </a:t>
            </a:r>
            <a:r>
              <a:rPr lang="en-GB" noProof="0" dirty="0" err="1"/>
              <a:t>clic</a:t>
            </a:r>
            <a:r>
              <a:rPr lang="en-GB" noProof="0" dirty="0"/>
              <a:t> per </a:t>
            </a:r>
            <a:r>
              <a:rPr lang="en-GB" noProof="0" dirty="0" err="1"/>
              <a:t>modificare</a:t>
            </a:r>
            <a:r>
              <a:rPr lang="en-GB" noProof="0" dirty="0"/>
              <a:t> </a:t>
            </a:r>
            <a:r>
              <a:rPr lang="en-GB" noProof="0" dirty="0" err="1"/>
              <a:t>stili</a:t>
            </a:r>
            <a:r>
              <a:rPr lang="en-GB" noProof="0" dirty="0"/>
              <a:t> del </a:t>
            </a:r>
            <a:r>
              <a:rPr lang="en-GB" noProof="0" dirty="0" err="1"/>
              <a:t>testo</a:t>
            </a:r>
            <a:r>
              <a:rPr lang="en-GB" noProof="0" dirty="0"/>
              <a:t> </a:t>
            </a:r>
            <a:r>
              <a:rPr lang="en-GB" noProof="0" dirty="0" err="1"/>
              <a:t>dello</a:t>
            </a:r>
            <a:r>
              <a:rPr lang="en-GB" noProof="0" dirty="0"/>
              <a:t> schema</a:t>
            </a:r>
          </a:p>
          <a:p>
            <a:pPr lvl="1"/>
            <a:r>
              <a:rPr lang="en-GB" noProof="0" dirty="0"/>
              <a:t>Secondo </a:t>
            </a:r>
            <a:r>
              <a:rPr lang="en-GB" noProof="0" dirty="0" err="1"/>
              <a:t>livello</a:t>
            </a:r>
            <a:endParaRPr lang="en-GB" noProof="0" dirty="0"/>
          </a:p>
          <a:p>
            <a:pPr lvl="2"/>
            <a:r>
              <a:rPr lang="en-GB" noProof="0" dirty="0" err="1"/>
              <a:t>Terzo</a:t>
            </a:r>
            <a:r>
              <a:rPr lang="en-GB" noProof="0" dirty="0"/>
              <a:t> </a:t>
            </a:r>
            <a:r>
              <a:rPr lang="en-GB" noProof="0" dirty="0" err="1"/>
              <a:t>livello</a:t>
            </a:r>
            <a:endParaRPr lang="en-GB" noProof="0" dirty="0"/>
          </a:p>
          <a:p>
            <a:pPr lvl="3"/>
            <a:r>
              <a:rPr lang="en-GB" noProof="0" dirty="0"/>
              <a:t>Quarto </a:t>
            </a:r>
            <a:r>
              <a:rPr lang="en-GB" noProof="0" dirty="0" err="1"/>
              <a:t>livello</a:t>
            </a:r>
            <a:endParaRPr lang="en-GB" noProof="0" dirty="0"/>
          </a:p>
          <a:p>
            <a:pPr lvl="4"/>
            <a:r>
              <a:rPr lang="en-GB" noProof="0" dirty="0" err="1"/>
              <a:t>Quinto</a:t>
            </a:r>
            <a:r>
              <a:rPr lang="en-GB" noProof="0" dirty="0"/>
              <a:t> </a:t>
            </a:r>
            <a:r>
              <a:rPr lang="en-GB" noProof="0" dirty="0" err="1"/>
              <a:t>livello</a:t>
            </a:r>
            <a:endParaRPr lang="en-GB" noProof="0" dirty="0"/>
          </a:p>
        </p:txBody>
      </p:sp>
      <p:sp>
        <p:nvSpPr>
          <p:cNvPr id="13" name="Segnaposto numero diapositiva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B67B8-573A-45BD-9569-1CF3E80A9A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2915816" y="6464369"/>
            <a:ext cx="3637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Antonio COMI – </a:t>
            </a:r>
            <a:r>
              <a:rPr lang="it-IT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it-IT" sz="1200" b="1" i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970C1AD-0727-466D-B2AA-CFF9DDBE45A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400771"/>
            <a:ext cx="833351" cy="399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354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47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50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39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62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87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42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7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354013" y="365125"/>
            <a:ext cx="833278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354013" y="1270000"/>
            <a:ext cx="8332787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/>
              <a:t>SmaLog – kick-off meeting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18738D5-48E6-42BC-8D74-034A159749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88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lang="it-IT" sz="2400" kern="1200" dirty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lang="it-IT" sz="2000" kern="1200" dirty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it-IT" kern="1200" dirty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it-IT" sz="1600" kern="1200" dirty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it-IT" sz="1600" kern="1200" dirty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746D6-8C4E-45CE-98AB-DE2F7EC1B2F9}" type="datetimeFigureOut">
              <a:rPr lang="it-IT" smtClean="0"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C8562-2405-410D-88B9-9CEDCCA03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32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 txBox="1">
            <a:spLocks noChangeArrowheads="1"/>
          </p:cNvSpPr>
          <p:nvPr/>
        </p:nvSpPr>
        <p:spPr>
          <a:xfrm>
            <a:off x="80139" y="1894478"/>
            <a:ext cx="8978975" cy="2539796"/>
          </a:xfrm>
          <a:prstGeom prst="rect">
            <a:avLst/>
          </a:prstGeom>
          <a:ln w="38100">
            <a:noFill/>
          </a:ln>
        </p:spPr>
        <p:txBody>
          <a:bodyPr lIns="0" tIns="0" rIns="0" bIns="0" anchor="ctr" anchorCtr="0"/>
          <a:lstStyle>
            <a:lvl1pPr>
              <a:defRPr sz="2800" i="1">
                <a:solidFill>
                  <a:srgbClr val="FFFF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800" i="1">
                <a:solidFill>
                  <a:srgbClr val="FFFF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800" i="1">
                <a:solidFill>
                  <a:srgbClr val="FFFF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800" i="1">
                <a:solidFill>
                  <a:srgbClr val="FFFF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800" i="1">
                <a:solidFill>
                  <a:srgbClr val="FFFF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FFFF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FFFF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FFFF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rgbClr val="FFFF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en-US" sz="2400" b="1" i="0" dirty="0">
                <a:solidFill>
                  <a:schemeClr val="tx1"/>
                </a:solidFill>
              </a:rPr>
              <a:t>Master in Smart Transport and Logistics for Cities / </a:t>
            </a:r>
            <a:r>
              <a:rPr lang="en-US" sz="2400" i="0" dirty="0" err="1">
                <a:solidFill>
                  <a:schemeClr val="tx1"/>
                </a:solidFill>
              </a:rPr>
              <a:t>SmaLog</a:t>
            </a:r>
            <a:endParaRPr lang="en-US" sz="2400" i="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2400" i="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3200" b="1" i="0" dirty="0">
                <a:solidFill>
                  <a:srgbClr val="3278CC"/>
                </a:solidFill>
              </a:rPr>
              <a:t>WP 10.2 Coordination Meetings of the PMC (6th) </a:t>
            </a:r>
          </a:p>
          <a:p>
            <a:pPr lvl="0" algn="ctr"/>
            <a:r>
              <a:rPr lang="en-US" dirty="0">
                <a:solidFill>
                  <a:srgbClr val="0070C0"/>
                </a:solidFill>
              </a:rPr>
              <a:t>Current status and final remarks for completing activities</a:t>
            </a:r>
            <a:endParaRPr lang="en-GB" dirty="0">
              <a:solidFill>
                <a:srgbClr val="0070C0"/>
              </a:solidFill>
            </a:endParaRPr>
          </a:p>
          <a:p>
            <a:pPr algn="ctr"/>
            <a:endParaRPr lang="en-US" sz="3200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23th March 2021, 9:00 – 12:00</a:t>
            </a: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on line – MS Teams Platform</a:t>
            </a:r>
          </a:p>
          <a:p>
            <a:pPr algn="ctr"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61235" y="229354"/>
            <a:ext cx="80656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KA2 - Cooperation for innovation and the exchange of good practices</a:t>
            </a:r>
          </a:p>
          <a:p>
            <a:pPr algn="ctr"/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 in Higher Education</a:t>
            </a:r>
          </a:p>
          <a:p>
            <a:pPr algn="ctr"/>
            <a:r>
              <a:rPr lang="en-US" sz="1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Joint project</a:t>
            </a:r>
            <a:endParaRPr lang="it-IT" sz="1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3">
            <a:extLst>
              <a:ext uri="{FF2B5EF4-FFF2-40B4-BE49-F238E27FC236}">
                <a16:creationId xmlns:a16="http://schemas.microsoft.com/office/drawing/2014/main" id="{B3F18C24-4F49-4559-BCBD-77CB278750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3" y="125258"/>
            <a:ext cx="2043589" cy="6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ttangolo 8"/>
          <p:cNvSpPr>
            <a:spLocks noChangeArrowheads="1"/>
          </p:cNvSpPr>
          <p:nvPr/>
        </p:nvSpPr>
        <p:spPr bwMode="auto">
          <a:xfrm>
            <a:off x="1841200" y="5404625"/>
            <a:ext cx="35422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GB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Antonio Comi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comi@ing.uniroma2.it</a:t>
            </a:r>
          </a:p>
        </p:txBody>
      </p:sp>
      <p:grpSp>
        <p:nvGrpSpPr>
          <p:cNvPr id="21" name="Gruppo 9"/>
          <p:cNvGrpSpPr>
            <a:grpSpLocks/>
          </p:cNvGrpSpPr>
          <p:nvPr/>
        </p:nvGrpSpPr>
        <p:grpSpPr bwMode="auto">
          <a:xfrm>
            <a:off x="6639075" y="44624"/>
            <a:ext cx="2455718" cy="646331"/>
            <a:chOff x="3311922" y="5004464"/>
            <a:chExt cx="3011487" cy="645216"/>
          </a:xfrm>
        </p:grpSpPr>
        <p:pic>
          <p:nvPicPr>
            <p:cNvPr id="22" name="Immagine 11" descr="DII_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1922" y="5068746"/>
              <a:ext cx="271192" cy="490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ttangolo 8"/>
            <p:cNvSpPr>
              <a:spLocks noChangeArrowheads="1"/>
            </p:cNvSpPr>
            <p:nvPr/>
          </p:nvSpPr>
          <p:spPr bwMode="auto">
            <a:xfrm>
              <a:off x="4220913" y="5004464"/>
              <a:ext cx="2102496" cy="6452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GB" sz="1200" b="1" i="0" dirty="0">
                  <a:solidFill>
                    <a:srgbClr val="000000"/>
                  </a:solidFill>
                </a:rPr>
                <a:t>University of Rome</a:t>
              </a:r>
            </a:p>
            <a:p>
              <a:pPr>
                <a:defRPr/>
              </a:pPr>
              <a:r>
                <a:rPr lang="en-GB" sz="1200" b="1" dirty="0">
                  <a:solidFill>
                    <a:srgbClr val="000000"/>
                  </a:solidFill>
                </a:rPr>
                <a:t>Tor </a:t>
              </a:r>
              <a:r>
                <a:rPr lang="en-GB" sz="1200" b="1" dirty="0" err="1">
                  <a:solidFill>
                    <a:srgbClr val="000000"/>
                  </a:solidFill>
                </a:rPr>
                <a:t>Vergata</a:t>
              </a:r>
              <a:endParaRPr lang="en-GB" sz="1200" b="1" dirty="0">
                <a:solidFill>
                  <a:srgbClr val="000000"/>
                </a:solidFill>
              </a:endParaRPr>
            </a:p>
            <a:p>
              <a:pPr>
                <a:defRPr/>
              </a:pPr>
              <a:r>
                <a:rPr lang="en-GB" sz="1200" b="1" i="0" dirty="0">
                  <a:solidFill>
                    <a:srgbClr val="000000"/>
                  </a:solidFill>
                </a:rPr>
                <a:t>Italy</a:t>
              </a:r>
            </a:p>
          </p:txBody>
        </p:sp>
      </p:grpSp>
      <p:sp>
        <p:nvSpPr>
          <p:cNvPr id="24" name="Rettangolo 13"/>
          <p:cNvSpPr>
            <a:spLocks noChangeArrowheads="1"/>
          </p:cNvSpPr>
          <p:nvPr/>
        </p:nvSpPr>
        <p:spPr bwMode="auto">
          <a:xfrm>
            <a:off x="6856733" y="414020"/>
            <a:ext cx="2287267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GB" sz="105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Department of Enterprise Engineering</a:t>
            </a:r>
            <a:r>
              <a:rPr lang="en-GB" sz="105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GB" sz="105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2680F884-ED80-4371-B2F5-89C04F9215C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266" y="57978"/>
            <a:ext cx="540385" cy="592455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4048" y="5473900"/>
            <a:ext cx="1944216" cy="638611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9C436EC-45B4-410A-A521-29D8E94956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505" y="5359375"/>
            <a:ext cx="1666494" cy="798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6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CFC575-79E6-45EF-A2C6-F96A42C7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A.iii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Final report to Submit to EACEA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6EA790-87A8-4874-953B-B85A1792A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dirty="0"/>
              <a:t>The Technical </a:t>
            </a:r>
            <a:r>
              <a:rPr lang="it-IT" dirty="0" err="1"/>
              <a:t>Implementation</a:t>
            </a:r>
            <a:r>
              <a:rPr lang="it-IT" dirty="0"/>
              <a:t> Report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contractual</a:t>
            </a:r>
            <a:r>
              <a:rPr lang="it-IT" dirty="0"/>
              <a:t> </a:t>
            </a:r>
            <a:r>
              <a:rPr lang="it-IT" dirty="0" err="1"/>
              <a:t>obligation</a:t>
            </a:r>
            <a:endParaRPr lang="it-IT" dirty="0"/>
          </a:p>
          <a:p>
            <a:endParaRPr lang="it-IT" dirty="0"/>
          </a:p>
          <a:p>
            <a:endParaRPr lang="it-IT" sz="14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Intermediate </a:t>
            </a:r>
            <a:r>
              <a:rPr lang="it-IT" dirty="0" err="1"/>
              <a:t>result</a:t>
            </a:r>
            <a:r>
              <a:rPr lang="it-IT" dirty="0"/>
              <a:t>: GOOD (</a:t>
            </a:r>
            <a:r>
              <a:rPr lang="en-US" dirty="0"/>
              <a:t>between 74 and 60 pts out of 100)</a:t>
            </a:r>
          </a:p>
          <a:p>
            <a:pPr marL="0" indent="0">
              <a:buNone/>
            </a:pPr>
            <a:r>
              <a:rPr lang="en-US" sz="2200" i="1" dirty="0">
                <a:solidFill>
                  <a:srgbClr val="FF0000"/>
                </a:solidFill>
              </a:rPr>
              <a:t>projects falling into the category "weak" (scoring between 0 and 50) will be subject to a reduction of the EU contribution in accordance with the Grant Agreement, Article I.10.6.</a:t>
            </a:r>
            <a:endParaRPr lang="it-IT" sz="2200" i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B4AE8E-878E-401B-80D4-3F62407F9E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354F131A-409B-4F53-AA4C-D58443911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544" y="2420888"/>
            <a:ext cx="8382000" cy="22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162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8D203-02FD-4151-92EB-5EE0BD97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A.iii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Final report to Submit to EACEA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9637CB-B959-4126-8065-3DBE48EA5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Annexes to be attached electronically to the Technical </a:t>
            </a:r>
            <a:r>
              <a:rPr lang="en-US" dirty="0" err="1"/>
              <a:t>eReport</a:t>
            </a:r>
            <a:r>
              <a:rPr lang="en-US" dirty="0"/>
              <a:t>:</a:t>
            </a:r>
          </a:p>
          <a:p>
            <a:endParaRPr lang="en-US" sz="1800" dirty="0"/>
          </a:p>
          <a:p>
            <a:pPr>
              <a:buAutoNum type="alphaLcParenR"/>
            </a:pPr>
            <a:r>
              <a:rPr lang="en-US" sz="2800" b="1" dirty="0">
                <a:solidFill>
                  <a:srgbClr val="0070C0"/>
                </a:solidFill>
              </a:rPr>
              <a:t>Financial Statements </a:t>
            </a:r>
            <a:r>
              <a:rPr lang="en-US" sz="2800" b="1" dirty="0"/>
              <a:t>(all partners)</a:t>
            </a:r>
          </a:p>
          <a:p>
            <a:pPr>
              <a:buFont typeface="Wingdings" panose="05000000000000000000" pitchFamily="2" charset="2"/>
              <a:buAutoNum type="alphaLcParenR"/>
            </a:pPr>
            <a:r>
              <a:rPr lang="en-US" sz="2800" b="1" dirty="0">
                <a:solidFill>
                  <a:srgbClr val="0070C0"/>
                </a:solidFill>
              </a:rPr>
              <a:t>Declaration of </a:t>
            </a:r>
            <a:r>
              <a:rPr lang="en-US" sz="2800" b="1" dirty="0" err="1">
                <a:solidFill>
                  <a:srgbClr val="0070C0"/>
                </a:solidFill>
              </a:rPr>
              <a:t>honour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/>
              <a:t>(coordinator)</a:t>
            </a:r>
            <a:endParaRPr lang="en-US" sz="28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AutoNum type="alphaLcParenR" startAt="3"/>
            </a:pPr>
            <a:r>
              <a:rPr lang="en-US" sz="2800" b="1" dirty="0">
                <a:solidFill>
                  <a:srgbClr val="0070C0"/>
                </a:solidFill>
              </a:rPr>
              <a:t>Table of achieved / planned results </a:t>
            </a:r>
            <a:r>
              <a:rPr lang="en-US" sz="2800" b="1" dirty="0"/>
              <a:t>(all WP leaders)</a:t>
            </a:r>
            <a:endParaRPr lang="en-US" sz="2800" b="1" dirty="0">
              <a:solidFill>
                <a:srgbClr val="0070C0"/>
              </a:solidFill>
            </a:endParaRPr>
          </a:p>
          <a:p>
            <a:pPr>
              <a:buAutoNum type="alphaLcParenR" startAt="3"/>
            </a:pPr>
            <a:r>
              <a:rPr lang="en-US" sz="2800" b="1" dirty="0">
                <a:solidFill>
                  <a:srgbClr val="FF0000"/>
                </a:solidFill>
              </a:rPr>
              <a:t>Dissemination plan (WP9)</a:t>
            </a:r>
          </a:p>
          <a:p>
            <a:pPr>
              <a:buAutoNum type="alphaLcParenR" startAt="3"/>
            </a:pPr>
            <a:r>
              <a:rPr lang="en-US" sz="2800" b="1" dirty="0">
                <a:solidFill>
                  <a:srgbClr val="FF0000"/>
                </a:solidFill>
              </a:rPr>
              <a:t>Quality assurance plan (WP7/WP8)</a:t>
            </a:r>
          </a:p>
          <a:p>
            <a:pPr>
              <a:buAutoNum type="alphaLcParenR" startAt="3"/>
            </a:pPr>
            <a:r>
              <a:rPr lang="en-US" sz="2800" b="1" dirty="0">
                <a:solidFill>
                  <a:srgbClr val="FF0000"/>
                </a:solidFill>
              </a:rPr>
              <a:t>Report on the “Special Mobility Strand” (all partners)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CBEF6B-6E38-4D0E-ACFF-738E487DEF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344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0F28B1-AB4E-4BEE-AE70-2B3578587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FF1F481-065F-4140-9A74-8779FEEF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54463A1-50D3-47A5-A123-1EF220845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060848"/>
            <a:ext cx="7663091" cy="397788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35B4BD1-0098-4164-B12F-B915DED5DAC8}"/>
              </a:ext>
            </a:extLst>
          </p:cNvPr>
          <p:cNvSpPr txBox="1"/>
          <p:nvPr/>
        </p:nvSpPr>
        <p:spPr>
          <a:xfrm>
            <a:off x="2771800" y="1508621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GRANT – ANNEX III</a:t>
            </a:r>
          </a:p>
        </p:txBody>
      </p:sp>
    </p:spTree>
    <p:extLst>
      <p:ext uri="{BB962C8B-B14F-4D97-AF65-F5344CB8AC3E}">
        <p14:creationId xmlns:p14="http://schemas.microsoft.com/office/powerpoint/2010/main" val="1961201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0F28B1-AB4E-4BEE-AE70-2B3578587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FF1F481-065F-4140-9A74-8779FEEF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0E36E01-0451-499F-B8BA-42216FA63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1440571"/>
            <a:ext cx="8317790" cy="458071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C585649-906C-46A6-A95E-9492A06C9B2C}"/>
              </a:ext>
            </a:extLst>
          </p:cNvPr>
          <p:cNvSpPr txBox="1"/>
          <p:nvPr/>
        </p:nvSpPr>
        <p:spPr>
          <a:xfrm>
            <a:off x="3995936" y="866587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GRANT – ANNEX III</a:t>
            </a:r>
          </a:p>
        </p:txBody>
      </p:sp>
    </p:spTree>
    <p:extLst>
      <p:ext uri="{BB962C8B-B14F-4D97-AF65-F5344CB8AC3E}">
        <p14:creationId xmlns:p14="http://schemas.microsoft.com/office/powerpoint/2010/main" val="3672306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0EFBBD-B6BD-421E-8D2A-447D58FEC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E68718C2-8679-4157-9F45-52D605FE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SPENT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endParaRPr lang="it-IT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75A79CD8-E4EF-4019-9A04-F7CB2E64D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916621"/>
              </p:ext>
            </p:extLst>
          </p:nvPr>
        </p:nvGraphicFramePr>
        <p:xfrm>
          <a:off x="251520" y="1700808"/>
          <a:ext cx="8640961" cy="3894478"/>
        </p:xfrm>
        <a:graphic>
          <a:graphicData uri="http://schemas.openxmlformats.org/drawingml/2006/table">
            <a:tbl>
              <a:tblPr/>
              <a:tblGrid>
                <a:gridCol w="2216072">
                  <a:extLst>
                    <a:ext uri="{9D8B030D-6E8A-4147-A177-3AD203B41FA5}">
                      <a16:colId xmlns:a16="http://schemas.microsoft.com/office/drawing/2014/main" val="3601474094"/>
                    </a:ext>
                  </a:extLst>
                </a:gridCol>
                <a:gridCol w="1580455">
                  <a:extLst>
                    <a:ext uri="{9D8B030D-6E8A-4147-A177-3AD203B41FA5}">
                      <a16:colId xmlns:a16="http://schemas.microsoft.com/office/drawing/2014/main" val="463898047"/>
                    </a:ext>
                  </a:extLst>
                </a:gridCol>
                <a:gridCol w="1563275">
                  <a:extLst>
                    <a:ext uri="{9D8B030D-6E8A-4147-A177-3AD203B41FA5}">
                      <a16:colId xmlns:a16="http://schemas.microsoft.com/office/drawing/2014/main" val="691757496"/>
                    </a:ext>
                  </a:extLst>
                </a:gridCol>
                <a:gridCol w="1563275">
                  <a:extLst>
                    <a:ext uri="{9D8B030D-6E8A-4147-A177-3AD203B41FA5}">
                      <a16:colId xmlns:a16="http://schemas.microsoft.com/office/drawing/2014/main" val="3623548445"/>
                    </a:ext>
                  </a:extLst>
                </a:gridCol>
                <a:gridCol w="1717884">
                  <a:extLst>
                    <a:ext uri="{9D8B030D-6E8A-4147-A177-3AD203B41FA5}">
                      <a16:colId xmlns:a16="http://schemas.microsoft.com/office/drawing/2014/main" val="3142115809"/>
                    </a:ext>
                  </a:extLst>
                </a:gridCol>
              </a:tblGrid>
              <a:tr h="280083">
                <a:tc>
                  <a:txBody>
                    <a:bodyPr/>
                    <a:lstStyle/>
                    <a:p>
                      <a:pPr algn="l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782308"/>
                  </a:ext>
                </a:extLst>
              </a:tr>
              <a:tr h="5456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 headings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Est.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of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beneficiaries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REAL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of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beneficiaries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Est. 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REAL 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265643"/>
                  </a:ext>
                </a:extLst>
              </a:tr>
              <a:tr h="5592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from Partner Countries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246,046.00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€ 194,135.00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025618"/>
                  </a:ext>
                </a:extLst>
              </a:tr>
              <a:tr h="5592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from Programme Countries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65,436.00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€ 29,192.00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19381"/>
                  </a:ext>
                </a:extLst>
              </a:tr>
              <a:tr h="5592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Students from Partner Countries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286,400.00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€ 240,038.00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593126"/>
                  </a:ext>
                </a:extLst>
              </a:tr>
              <a:tr h="5592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Students from Programme Countries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090955"/>
                  </a:ext>
                </a:extLst>
              </a:tr>
              <a:tr h="280083">
                <a:tc>
                  <a:txBody>
                    <a:bodyPr/>
                    <a:lstStyle/>
                    <a:p>
                      <a:pPr algn="l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435682"/>
                  </a:ext>
                </a:extLst>
              </a:tr>
              <a:tr h="5456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Grant for Special Mobility Strand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597,882.00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€463,365.00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367925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EEE68-CE35-495D-A92C-FB58FBA88B87}"/>
              </a:ext>
            </a:extLst>
          </p:cNvPr>
          <p:cNvSpPr txBox="1"/>
          <p:nvPr/>
        </p:nvSpPr>
        <p:spPr>
          <a:xfrm>
            <a:off x="286742" y="5733256"/>
            <a:ext cx="8533730" cy="82680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Travels are </a:t>
            </a:r>
            <a:r>
              <a:rPr lang="it-IT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it-IT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r>
              <a:rPr lang="it-IT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it-IT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activities </a:t>
            </a:r>
            <a:r>
              <a:rPr lang="it-IT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it-IT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DONE</a:t>
            </a:r>
          </a:p>
          <a:p>
            <a:pPr algn="ctr">
              <a:lnSpc>
                <a:spcPct val="114000"/>
              </a:lnSpc>
            </a:pPr>
            <a:r>
              <a:rPr lang="it-IT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e-learning/e-training</a:t>
            </a:r>
            <a:endParaRPr lang="it-IT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1C34B5-2A7C-43CA-8E9D-6971CA9DDEAE}"/>
              </a:ext>
            </a:extLst>
          </p:cNvPr>
          <p:cNvSpPr txBox="1"/>
          <p:nvPr/>
        </p:nvSpPr>
        <p:spPr>
          <a:xfrm>
            <a:off x="2771800" y="1370213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SMS GRANT</a:t>
            </a:r>
          </a:p>
        </p:txBody>
      </p:sp>
    </p:spTree>
    <p:extLst>
      <p:ext uri="{BB962C8B-B14F-4D97-AF65-F5344CB8AC3E}">
        <p14:creationId xmlns:p14="http://schemas.microsoft.com/office/powerpoint/2010/main" val="328417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586B61EF-EFCA-481A-8C26-E55A38B27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855418"/>
              </p:ext>
            </p:extLst>
          </p:nvPr>
        </p:nvGraphicFramePr>
        <p:xfrm>
          <a:off x="899592" y="1992455"/>
          <a:ext cx="7200800" cy="3511507"/>
        </p:xfrm>
        <a:graphic>
          <a:graphicData uri="http://schemas.openxmlformats.org/drawingml/2006/table">
            <a:tbl>
              <a:tblPr/>
              <a:tblGrid>
                <a:gridCol w="1927409">
                  <a:extLst>
                    <a:ext uri="{9D8B030D-6E8A-4147-A177-3AD203B41FA5}">
                      <a16:colId xmlns:a16="http://schemas.microsoft.com/office/drawing/2014/main" val="1478599163"/>
                    </a:ext>
                  </a:extLst>
                </a:gridCol>
                <a:gridCol w="1927409">
                  <a:extLst>
                    <a:ext uri="{9D8B030D-6E8A-4147-A177-3AD203B41FA5}">
                      <a16:colId xmlns:a16="http://schemas.microsoft.com/office/drawing/2014/main" val="515638296"/>
                    </a:ext>
                  </a:extLst>
                </a:gridCol>
                <a:gridCol w="2204956">
                  <a:extLst>
                    <a:ext uri="{9D8B030D-6E8A-4147-A177-3AD203B41FA5}">
                      <a16:colId xmlns:a16="http://schemas.microsoft.com/office/drawing/2014/main" val="306952155"/>
                    </a:ext>
                  </a:extLst>
                </a:gridCol>
                <a:gridCol w="1141026">
                  <a:extLst>
                    <a:ext uri="{9D8B030D-6E8A-4147-A177-3AD203B41FA5}">
                      <a16:colId xmlns:a16="http://schemas.microsoft.com/office/drawing/2014/main" val="1752274978"/>
                    </a:ext>
                  </a:extLst>
                </a:gridCol>
              </a:tblGrid>
              <a:tr h="412164">
                <a:tc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STAFF AND STUDENT - GRANT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STAFF AND STUDENT - SPENT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AVAILABLE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13025"/>
                  </a:ext>
                </a:extLst>
              </a:tr>
              <a:tr h="440071">
                <a:tc>
                  <a:txBody>
                    <a:bodyPr/>
                    <a:lstStyle/>
                    <a:p>
                      <a:pPr algn="l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055036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UNITOV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10,372.00 €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5,430.00 €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  4,942.00 €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074147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UNISAPIENZA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8,540.00 €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-  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  8,540.00 €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852417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98,030.00 €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98,030.00 €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    -  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034356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LPNU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90,201.00 €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89,659.00 €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542.00 €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370159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ZSPU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95,861.00 €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82,476.00 €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13,385.00 €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712836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102,051.00 €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94,835.00 €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  7,216.00 €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96536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93,636.00 €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43,141.00 €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50,495.00 €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508700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52,667.00 €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26,032.00 €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26,635.00 €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269086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31,504.00 €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23,762.00 €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  7,742.00 €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063029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IMPEER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-  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-  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    -  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538489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15,020.00 €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-  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15,020.00 €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872078"/>
                  </a:ext>
                </a:extLst>
              </a:tr>
              <a:tr h="220393">
                <a:tc>
                  <a:txBody>
                    <a:bodyPr/>
                    <a:lstStyle/>
                    <a:p>
                      <a:pPr algn="l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597,882.00 €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463,365.00 €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134,517.00 €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3022"/>
                  </a:ext>
                </a:extLst>
              </a:tr>
            </a:tbl>
          </a:graphicData>
        </a:graphic>
      </p:graphicFrame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541F992-3CCF-4045-95C8-08D13B3D97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E258FA6C-E6A8-4B87-A684-119AAF9D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SPENT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55AB0F4-3494-4EB9-A3F1-38EF03108532}"/>
              </a:ext>
            </a:extLst>
          </p:cNvPr>
          <p:cNvSpPr txBox="1"/>
          <p:nvPr/>
        </p:nvSpPr>
        <p:spPr>
          <a:xfrm>
            <a:off x="2771800" y="1370213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SMS GRANT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1A4CD4-ABF4-4751-A269-6CA93F63CD62}"/>
              </a:ext>
            </a:extLst>
          </p:cNvPr>
          <p:cNvSpPr txBox="1"/>
          <p:nvPr/>
        </p:nvSpPr>
        <p:spPr>
          <a:xfrm>
            <a:off x="395536" y="5584142"/>
            <a:ext cx="856895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€ 538,094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EACEA. </a:t>
            </a:r>
          </a:p>
          <a:p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€ 74,729 (i.e. € 538,094 -  € 463,365)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52A36101-E5E3-486C-9277-78C9CEC76603}"/>
              </a:ext>
            </a:extLst>
          </p:cNvPr>
          <p:cNvSpPr/>
          <p:nvPr/>
        </p:nvSpPr>
        <p:spPr>
          <a:xfrm rot="4189901">
            <a:off x="7178846" y="5451388"/>
            <a:ext cx="258264" cy="978408"/>
          </a:xfrm>
          <a:prstGeom prst="downArrow">
            <a:avLst>
              <a:gd name="adj1" fmla="val 34843"/>
              <a:gd name="adj2" fmla="val 14317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34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5EB48-CDB0-43D3-843E-E7F14C7A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175500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SMS Students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058642-BCAB-44A9-A73E-F3640B554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8AEC7835-AA53-487A-B426-CF40E63E0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264925"/>
              </p:ext>
            </p:extLst>
          </p:nvPr>
        </p:nvGraphicFramePr>
        <p:xfrm>
          <a:off x="107504" y="1556792"/>
          <a:ext cx="8856984" cy="3888438"/>
        </p:xfrm>
        <a:graphic>
          <a:graphicData uri="http://schemas.openxmlformats.org/drawingml/2006/table">
            <a:tbl>
              <a:tblPr/>
              <a:tblGrid>
                <a:gridCol w="1662169">
                  <a:extLst>
                    <a:ext uri="{9D8B030D-6E8A-4147-A177-3AD203B41FA5}">
                      <a16:colId xmlns:a16="http://schemas.microsoft.com/office/drawing/2014/main" val="2574419308"/>
                    </a:ext>
                  </a:extLst>
                </a:gridCol>
                <a:gridCol w="1816513">
                  <a:extLst>
                    <a:ext uri="{9D8B030D-6E8A-4147-A177-3AD203B41FA5}">
                      <a16:colId xmlns:a16="http://schemas.microsoft.com/office/drawing/2014/main" val="1847509084"/>
                    </a:ext>
                  </a:extLst>
                </a:gridCol>
                <a:gridCol w="1662169">
                  <a:extLst>
                    <a:ext uri="{9D8B030D-6E8A-4147-A177-3AD203B41FA5}">
                      <a16:colId xmlns:a16="http://schemas.microsoft.com/office/drawing/2014/main" val="4177406312"/>
                    </a:ext>
                  </a:extLst>
                </a:gridCol>
                <a:gridCol w="1211792">
                  <a:extLst>
                    <a:ext uri="{9D8B030D-6E8A-4147-A177-3AD203B41FA5}">
                      <a16:colId xmlns:a16="http://schemas.microsoft.com/office/drawing/2014/main" val="3469969200"/>
                    </a:ext>
                  </a:extLst>
                </a:gridCol>
                <a:gridCol w="1412059">
                  <a:extLst>
                    <a:ext uri="{9D8B030D-6E8A-4147-A177-3AD203B41FA5}">
                      <a16:colId xmlns:a16="http://schemas.microsoft.com/office/drawing/2014/main" val="1698843759"/>
                    </a:ext>
                  </a:extLst>
                </a:gridCol>
                <a:gridCol w="1092282">
                  <a:extLst>
                    <a:ext uri="{9D8B030D-6E8A-4147-A177-3AD203B41FA5}">
                      <a16:colId xmlns:a16="http://schemas.microsoft.com/office/drawing/2014/main" val="746618517"/>
                    </a:ext>
                  </a:extLst>
                </a:gridCol>
              </a:tblGrid>
              <a:tr h="230383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 mobility - GRANT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 mobility - DONE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394029"/>
                  </a:ext>
                </a:extLst>
              </a:tr>
              <a:tr h="4326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num. beneficiaries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num. beneficiaries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14420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UNITOV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531900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UNISAPIENZA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72773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€56,934.00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€57,326.00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04145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LPNU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€49,635.00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€54,323.00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723898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ZSPU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€55,105.00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€47,287.00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002701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€61,295.00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€54,177.00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807352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€52,200.00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€22,325.00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137352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€11,231.00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4,600.00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803123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355954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IMPEER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986473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802358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286,400.00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240,038.00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692125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286,400.00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240,038.00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57731"/>
                  </a:ext>
                </a:extLst>
              </a:tr>
              <a:tr h="230383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ProgC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261961"/>
                  </a:ext>
                </a:extLst>
              </a:tr>
            </a:tbl>
          </a:graphicData>
        </a:graphic>
      </p:graphicFrame>
      <p:sp>
        <p:nvSpPr>
          <p:cNvPr id="9" name="Ovale 8">
            <a:extLst>
              <a:ext uri="{FF2B5EF4-FFF2-40B4-BE49-F238E27FC236}">
                <a16:creationId xmlns:a16="http://schemas.microsoft.com/office/drawing/2014/main" id="{EF1F9C2C-84D4-4A27-A998-0CB8EDBE376B}"/>
              </a:ext>
            </a:extLst>
          </p:cNvPr>
          <p:cNvSpPr/>
          <p:nvPr/>
        </p:nvSpPr>
        <p:spPr>
          <a:xfrm>
            <a:off x="5004048" y="4509120"/>
            <a:ext cx="4104456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EF7DFC8-E65C-46A0-9BDE-E5664A102001}"/>
              </a:ext>
            </a:extLst>
          </p:cNvPr>
          <p:cNvSpPr txBox="1"/>
          <p:nvPr/>
        </p:nvSpPr>
        <p:spPr>
          <a:xfrm rot="19632032">
            <a:off x="-95700" y="1621639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CONCLUDED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B01067F-EB21-4A89-9E39-AE8F807E0FAA}"/>
              </a:ext>
            </a:extLst>
          </p:cNvPr>
          <p:cNvSpPr txBox="1"/>
          <p:nvPr/>
        </p:nvSpPr>
        <p:spPr>
          <a:xfrm>
            <a:off x="4852342" y="575968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=  46,362.00 €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B2C498C-14C8-44F9-AD05-8D9E279E7F75}"/>
              </a:ext>
            </a:extLst>
          </p:cNvPr>
          <p:cNvSpPr txBox="1"/>
          <p:nvPr/>
        </p:nvSpPr>
        <p:spPr>
          <a:xfrm>
            <a:off x="155048" y="4869784"/>
            <a:ext cx="30835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Contractual</a:t>
            </a:r>
            <a:r>
              <a:rPr lang="it-IT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it-IT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RESPECTED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6724E1F4-00F8-4B5F-9AF3-765E0E9CA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083" y="5059601"/>
            <a:ext cx="681398" cy="81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74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5EB48-CDB0-43D3-843E-E7F14C7A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175500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SMS Staff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058642-BCAB-44A9-A73E-F3640B554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2F800572-8F09-45D9-A12C-DD1A5C654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444881"/>
              </p:ext>
            </p:extLst>
          </p:nvPr>
        </p:nvGraphicFramePr>
        <p:xfrm>
          <a:off x="107504" y="1484784"/>
          <a:ext cx="8928992" cy="4248468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423359147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5604917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6860190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2834163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40719376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36504078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7998487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384959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15715053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84459695"/>
                    </a:ext>
                  </a:extLst>
                </a:gridCol>
              </a:tblGrid>
              <a:tr h="472052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mobility - GRANT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mobility - DONE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Staff </a:t>
                      </a:r>
                      <a:r>
                        <a:rPr lang="it-IT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mobility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- TO 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Staff mobility - </a:t>
                      </a:r>
                      <a:b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FORECAST TO THE END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143207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benef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benef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it-IT" sz="12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benef</a:t>
                      </a:r>
                      <a:r>
                        <a:rPr lang="it-IT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it-IT" sz="12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benef</a:t>
                      </a:r>
                      <a:r>
                        <a:rPr lang="it-IT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346300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P01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UNITOV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10,372.00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5,430.00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3,280.00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  5,430.00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829505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UNISAPIENZA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8,540.00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8,540.00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656891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P03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NUUE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€41,096.00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€40,704.00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392.00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40,704.00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30278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P04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LPNU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€40,566.00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€35,336.00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5,230.00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35,336.00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106520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ZSPU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€40,756.00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€35,189.00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5,567.00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53,792.00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62258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P06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NTU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€40,756.00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€40,658.00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98.00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40,658.00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29893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P07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GTU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 €41,436.00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 €20,816.00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€20,620.00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20,816.00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53423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P08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BSMA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 €41,436.00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 €21,432.00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€20,004.00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21,432.00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16318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P09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SUT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 €31,504.00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</a:rPr>
                        <a:t> €23,762.00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7,742.00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39,782.00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531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IMPEER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86102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HSW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€15,020.00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€15,020.00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15,020.00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48950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311,482.00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223,327.00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€86,493.00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€272,970.00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8699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246,046.00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194,135.00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200" b="0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51,911.00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212,738.00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136927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ProgC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65,436.00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29,192.00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200" b="0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34,582.00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€ 60,232.00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42550"/>
                  </a:ext>
                </a:extLst>
              </a:tr>
            </a:tbl>
          </a:graphicData>
        </a:graphic>
      </p:graphicFrame>
      <p:sp>
        <p:nvSpPr>
          <p:cNvPr id="6" name="Ovale 5">
            <a:extLst>
              <a:ext uri="{FF2B5EF4-FFF2-40B4-BE49-F238E27FC236}">
                <a16:creationId xmlns:a16="http://schemas.microsoft.com/office/drawing/2014/main" id="{174C43F1-570D-43FF-858B-7CA8C982588D}"/>
              </a:ext>
            </a:extLst>
          </p:cNvPr>
          <p:cNvSpPr/>
          <p:nvPr/>
        </p:nvSpPr>
        <p:spPr>
          <a:xfrm>
            <a:off x="827585" y="5013176"/>
            <a:ext cx="468052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E11461A-D797-431F-86C1-8E030C314EDB}"/>
              </a:ext>
            </a:extLst>
          </p:cNvPr>
          <p:cNvSpPr txBox="1"/>
          <p:nvPr/>
        </p:nvSpPr>
        <p:spPr>
          <a:xfrm>
            <a:off x="5652120" y="4945185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€ 86,493.00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PC: € 51,911.00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ProgC</a:t>
            </a:r>
            <a:r>
              <a:rPr lang="it-IT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€ 36,244.00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1B491E9-1041-486D-84EA-D05C39BDE4BC}"/>
              </a:ext>
            </a:extLst>
          </p:cNvPr>
          <p:cNvSpPr txBox="1"/>
          <p:nvPr/>
        </p:nvSpPr>
        <p:spPr>
          <a:xfrm>
            <a:off x="4932040" y="1393088"/>
            <a:ext cx="4140968" cy="132901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Contractual</a:t>
            </a: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PC: 48 </a:t>
            </a:r>
            <a:r>
              <a:rPr lang="it-I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 NOT YET RESPECTED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ProgC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32 </a:t>
            </a:r>
            <a:r>
              <a:rPr lang="it-I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NOT YET RESPECTED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E998DED8-12B3-4D23-AEEC-2CBAB21225AD}"/>
              </a:ext>
            </a:extLst>
          </p:cNvPr>
          <p:cNvSpPr/>
          <p:nvPr/>
        </p:nvSpPr>
        <p:spPr>
          <a:xfrm>
            <a:off x="6653336" y="2804541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41F9CF2-F4F7-4135-A1A4-1FAC50321FCF}"/>
              </a:ext>
            </a:extLst>
          </p:cNvPr>
          <p:cNvSpPr txBox="1"/>
          <p:nvPr/>
        </p:nvSpPr>
        <p:spPr>
          <a:xfrm>
            <a:off x="4932040" y="3262759"/>
            <a:ext cx="4140968" cy="138749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Travels are </a:t>
            </a:r>
            <a:r>
              <a:rPr lang="it-IT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it-IT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endParaRPr lang="it-IT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it-IT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activities </a:t>
            </a:r>
            <a:r>
              <a:rPr lang="it-IT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it-IT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DONE</a:t>
            </a:r>
          </a:p>
          <a:p>
            <a:pPr algn="ctr">
              <a:lnSpc>
                <a:spcPct val="114000"/>
              </a:lnSpc>
            </a:pPr>
            <a:r>
              <a:rPr lang="it-IT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e-learning/e-training</a:t>
            </a:r>
            <a:endParaRPr lang="it-IT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56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5EB48-CDB0-43D3-843E-E7F14C7A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175500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SMS Staff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058642-BCAB-44A9-A73E-F3640B554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2F800572-8F09-45D9-A12C-DD1A5C654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15891"/>
              </p:ext>
            </p:extLst>
          </p:nvPr>
        </p:nvGraphicFramePr>
        <p:xfrm>
          <a:off x="107504" y="2060848"/>
          <a:ext cx="9001000" cy="4072078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423359147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5604917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6860190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2834163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40719376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36504078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7998487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384959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15715053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984459695"/>
                    </a:ext>
                  </a:extLst>
                </a:gridCol>
              </a:tblGrid>
              <a:tr h="448049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mobility - GRANT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mobility - DONE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mobility - TO 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Staff mobility - </a:t>
                      </a:r>
                      <a:b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FORECAST TO THE END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143207"/>
                  </a:ext>
                </a:extLst>
              </a:tr>
              <a:tr h="44804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benef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benef</a:t>
                      </a:r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it-IT" sz="1200" b="0" i="1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benef</a:t>
                      </a:r>
                      <a:r>
                        <a:rPr lang="it-IT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num</a:t>
                      </a:r>
                      <a:r>
                        <a:rPr lang="it-IT" sz="1200" b="0" i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it-IT" sz="1200" b="0" i="1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benef</a:t>
                      </a:r>
                      <a:r>
                        <a:rPr lang="it-IT" sz="1200" b="0" i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346300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UNITOV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€10,372.00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5,430.00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3,280.00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5,430.00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829505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UNISAPIENZA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8,540.00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8,540.00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656891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€41,096.00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€40,704.00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392.00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40,704.00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30278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LPNU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€40,566.00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€35,336.00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5,230.00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35,336.00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106520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ZSPU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40,756.00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35,189.00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5,567.00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53,792.00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62258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€40,756.00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€40,658.00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98.00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40,658.00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29893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€41,436.00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€20,816.00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€20,620.00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20,816.00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53423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€41,436.00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€21,432.00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€20,004.00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21,432.00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16318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31,504.00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23,762.00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7,742.00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39,782.00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531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IMPEER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86102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15,020.00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15,020.00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15,020.00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48950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311,482.00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223,327.00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€86,493.00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it-IT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€    272,970.00 </a:t>
                      </a:r>
                      <a:endParaRPr lang="it-IT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8699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246,046.00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194,135.00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51,911.00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212,738.00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136927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ProgC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65,436.00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29,192.00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36,244.00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€ 60,232.00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42550"/>
                  </a:ext>
                </a:extLst>
              </a:tr>
            </a:tbl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4D8A9A6-3C1B-486D-9A68-0F2FD697535F}"/>
              </a:ext>
            </a:extLst>
          </p:cNvPr>
          <p:cNvSpPr txBox="1"/>
          <p:nvPr/>
        </p:nvSpPr>
        <p:spPr>
          <a:xfrm>
            <a:off x="305272" y="1268760"/>
            <a:ext cx="8605464" cy="73866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travels </a:t>
            </a:r>
            <a:r>
              <a:rPr lang="it-IT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be POSSIBLE</a:t>
            </a:r>
          </a:p>
          <a:p>
            <a:pPr algn="ctr"/>
            <a:r>
              <a:rPr 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ZSPU, SUT and HSW </a:t>
            </a:r>
            <a:r>
              <a:rPr lang="it-IT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travel</a:t>
            </a:r>
            <a:endParaRPr lang="it-IT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C6A3FE5A-54A3-4F5A-B3D1-760BD7FE59DA}"/>
              </a:ext>
            </a:extLst>
          </p:cNvPr>
          <p:cNvSpPr/>
          <p:nvPr/>
        </p:nvSpPr>
        <p:spPr>
          <a:xfrm rot="4189901">
            <a:off x="7826918" y="3263795"/>
            <a:ext cx="258264" cy="978408"/>
          </a:xfrm>
          <a:prstGeom prst="downArrow">
            <a:avLst>
              <a:gd name="adj1" fmla="val 34843"/>
              <a:gd name="adj2" fmla="val 14317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33ACAD26-C262-4582-94B9-B0BF7AA88CF4}"/>
              </a:ext>
            </a:extLst>
          </p:cNvPr>
          <p:cNvSpPr/>
          <p:nvPr/>
        </p:nvSpPr>
        <p:spPr>
          <a:xfrm rot="4189901">
            <a:off x="7970935" y="4237789"/>
            <a:ext cx="258264" cy="978408"/>
          </a:xfrm>
          <a:prstGeom prst="downArrow">
            <a:avLst>
              <a:gd name="adj1" fmla="val 34843"/>
              <a:gd name="adj2" fmla="val 14317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BC4CA76E-D809-4FD8-BB77-76D5F77301B3}"/>
              </a:ext>
            </a:extLst>
          </p:cNvPr>
          <p:cNvSpPr/>
          <p:nvPr/>
        </p:nvSpPr>
        <p:spPr>
          <a:xfrm rot="4189901">
            <a:off x="7898926" y="4666065"/>
            <a:ext cx="258264" cy="978408"/>
          </a:xfrm>
          <a:prstGeom prst="downArrow">
            <a:avLst>
              <a:gd name="adj1" fmla="val 34843"/>
              <a:gd name="adj2" fmla="val 14317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81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058642-BCAB-44A9-A73E-F3640B554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D38488F0-0766-4A92-86CC-88F0FDC66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175500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SMS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Staff+Students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prstClr val="black"/>
                </a:solidFill>
              </a:rPr>
              <a:t>8</a:t>
            </a:r>
            <a:endParaRPr lang="it-IT" dirty="0"/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CFCC68FB-73D3-4D67-A975-43552A883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48231"/>
              </p:ext>
            </p:extLst>
          </p:nvPr>
        </p:nvGraphicFramePr>
        <p:xfrm>
          <a:off x="368300" y="2150647"/>
          <a:ext cx="8318500" cy="2878807"/>
        </p:xfrm>
        <a:graphic>
          <a:graphicData uri="http://schemas.openxmlformats.org/drawingml/2006/table">
            <a:tbl>
              <a:tblPr/>
              <a:tblGrid>
                <a:gridCol w="3051572">
                  <a:extLst>
                    <a:ext uri="{9D8B030D-6E8A-4147-A177-3AD203B41FA5}">
                      <a16:colId xmlns:a16="http://schemas.microsoft.com/office/drawing/2014/main" val="1322830092"/>
                    </a:ext>
                  </a:extLst>
                </a:gridCol>
                <a:gridCol w="2240094">
                  <a:extLst>
                    <a:ext uri="{9D8B030D-6E8A-4147-A177-3AD203B41FA5}">
                      <a16:colId xmlns:a16="http://schemas.microsoft.com/office/drawing/2014/main" val="2318000063"/>
                    </a:ext>
                  </a:extLst>
                </a:gridCol>
                <a:gridCol w="3026834">
                  <a:extLst>
                    <a:ext uri="{9D8B030D-6E8A-4147-A177-3AD203B41FA5}">
                      <a16:colId xmlns:a16="http://schemas.microsoft.com/office/drawing/2014/main" val="1740641698"/>
                    </a:ext>
                  </a:extLst>
                </a:gridCol>
              </a:tblGrid>
              <a:tr h="194759">
                <a:tc gridSpan="3"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490647"/>
                  </a:ext>
                </a:extLst>
              </a:tr>
              <a:tr h="3043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 headings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 of beneficiaries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079604"/>
                  </a:ext>
                </a:extLst>
              </a:tr>
              <a:tr h="3119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from Partner Countries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43 (</a:t>
                      </a:r>
                      <a:r>
                        <a:rPr lang="it-IT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+ 4)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€ 212,738.00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247366"/>
                  </a:ext>
                </a:extLst>
              </a:tr>
              <a:tr h="3895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from Programme Countries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27 (</a:t>
                      </a:r>
                      <a:r>
                        <a:rPr lang="it-IT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+ 14)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60,232.00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94010"/>
                  </a:ext>
                </a:extLst>
              </a:tr>
              <a:tr h="3119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Students from Partner Countries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€ 240,038.00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223502"/>
                  </a:ext>
                </a:extLst>
              </a:tr>
              <a:tr h="38951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Students from Programme Countries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019218"/>
                  </a:ext>
                </a:extLst>
              </a:tr>
              <a:tr h="194759">
                <a:tc>
                  <a:txBody>
                    <a:bodyPr/>
                    <a:lstStyle/>
                    <a:p>
                      <a:pPr algn="l" fontAlgn="ctr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850763"/>
                  </a:ext>
                </a:extLst>
              </a:tr>
              <a:tr h="3796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Grant for Special Mobility Strand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513,008.00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480567"/>
                  </a:ext>
                </a:extLst>
              </a:tr>
              <a:tr h="30431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GRANT</a:t>
                      </a:r>
                      <a:endParaRPr lang="it-IT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597,882.00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267532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575BCA9D-A82B-4E80-A836-31CCE7A06C2E}"/>
              </a:ext>
            </a:extLst>
          </p:cNvPr>
          <p:cNvSpPr txBox="1"/>
          <p:nvPr/>
        </p:nvSpPr>
        <p:spPr>
          <a:xfrm>
            <a:off x="224818" y="1416332"/>
            <a:ext cx="8605464" cy="73866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travels </a:t>
            </a:r>
            <a:r>
              <a:rPr lang="it-IT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be POSSIBLE</a:t>
            </a:r>
          </a:p>
          <a:p>
            <a:pPr algn="ctr"/>
            <a:r>
              <a:rPr 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ZSPU, SUT and HSW </a:t>
            </a:r>
            <a:r>
              <a:rPr lang="it-IT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it-IT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travel</a:t>
            </a:r>
            <a:endParaRPr lang="it-IT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7DE2284-C56D-4B1F-884C-F6FF812CAE82}"/>
              </a:ext>
            </a:extLst>
          </p:cNvPr>
          <p:cNvSpPr txBox="1"/>
          <p:nvPr/>
        </p:nvSpPr>
        <p:spPr>
          <a:xfrm>
            <a:off x="395536" y="5584142"/>
            <a:ext cx="856895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€ 538,094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EACEA. </a:t>
            </a:r>
          </a:p>
          <a:p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€ 25,086.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(i.e. € 538,094 -  € 513,008.00)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56476F5F-931B-41AB-815B-0DD3F49B4200}"/>
              </a:ext>
            </a:extLst>
          </p:cNvPr>
          <p:cNvSpPr/>
          <p:nvPr/>
        </p:nvSpPr>
        <p:spPr>
          <a:xfrm rot="4189901">
            <a:off x="7826918" y="5418103"/>
            <a:ext cx="258264" cy="978408"/>
          </a:xfrm>
          <a:prstGeom prst="downArrow">
            <a:avLst>
              <a:gd name="adj1" fmla="val 34843"/>
              <a:gd name="adj2" fmla="val 14317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6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DF3332-4607-46E8-A258-EC483CE7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Programme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 </a:t>
            </a:r>
            <a:r>
              <a:rPr lang="it-IT" dirty="0" err="1"/>
              <a:t>glance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7583AB-19C5-4FB3-8167-0D7A43564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err="1"/>
              <a:t>Objectives</a:t>
            </a:r>
            <a:endParaRPr lang="it-IT" b="1" dirty="0"/>
          </a:p>
          <a:p>
            <a:endParaRPr lang="it-IT" b="1" dirty="0"/>
          </a:p>
          <a:p>
            <a:pPr lvl="1"/>
            <a:r>
              <a:rPr lang="en-GB" dirty="0"/>
              <a:t>Share the advancement in the activities of each WP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The road to the end of eligibility period, 14</a:t>
            </a:r>
            <a:r>
              <a:rPr lang="en-GB" baseline="30000" dirty="0"/>
              <a:t>th</a:t>
            </a:r>
            <a:r>
              <a:rPr lang="en-GB" dirty="0"/>
              <a:t> of October 2021</a:t>
            </a:r>
          </a:p>
          <a:p>
            <a:pPr lvl="1"/>
            <a:endParaRPr lang="en-GB" dirty="0"/>
          </a:p>
          <a:p>
            <a:pPr lvl="2"/>
            <a:r>
              <a:rPr lang="en-US" dirty="0"/>
              <a:t>Final reports</a:t>
            </a:r>
          </a:p>
          <a:p>
            <a:pPr lvl="3"/>
            <a:r>
              <a:rPr lang="en-US" dirty="0"/>
              <a:t>Report on partner activity according to staff costs and travel costs, equipment costs</a:t>
            </a:r>
          </a:p>
          <a:p>
            <a:pPr lvl="3"/>
            <a:r>
              <a:rPr lang="en-US" dirty="0"/>
              <a:t>Deliverables for Project dissemination: i.e. </a:t>
            </a:r>
            <a:r>
              <a:rPr lang="en-GB" i="1" dirty="0"/>
              <a:t>reports of activities developed within each </a:t>
            </a:r>
            <a:r>
              <a:rPr lang="en-GB" i="1" dirty="0" err="1"/>
              <a:t>wps</a:t>
            </a:r>
            <a:r>
              <a:rPr lang="en-GB" i="1" dirty="0"/>
              <a:t> (deliverables): currently only wp2 deliverables have been finalised</a:t>
            </a:r>
          </a:p>
          <a:p>
            <a:pPr lvl="3"/>
            <a:r>
              <a:rPr lang="en-US" dirty="0"/>
              <a:t>Final report to Submit to EACEA</a:t>
            </a:r>
          </a:p>
          <a:p>
            <a:pPr lvl="2"/>
            <a:r>
              <a:rPr lang="en-US" dirty="0"/>
              <a:t>Budget overview: Grant and SMS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How to continue after eligibility period: new proposals?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0E9497-6F65-4006-8622-56B1F683D6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311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0F28B1-AB4E-4BEE-AE70-2B3578587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FF1F481-065F-4140-9A74-8779FEEF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CBHE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54463A1-50D3-47A5-A123-1EF220845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7663091" cy="397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56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0F28B1-AB4E-4BEE-AE70-2B3578587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FF1F481-065F-4140-9A74-8779FEEF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CBHE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endParaRPr lang="it-IT" dirty="0"/>
          </a:p>
        </p:txBody>
      </p:sp>
      <p:graphicFrame>
        <p:nvGraphicFramePr>
          <p:cNvPr id="7" name="Segnaposto contenuto 5">
            <a:extLst>
              <a:ext uri="{FF2B5EF4-FFF2-40B4-BE49-F238E27FC236}">
                <a16:creationId xmlns:a16="http://schemas.microsoft.com/office/drawing/2014/main" id="{262534D1-ABB9-42D5-9BFD-E5102D57F2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497076"/>
              </p:ext>
            </p:extLst>
          </p:nvPr>
        </p:nvGraphicFramePr>
        <p:xfrm>
          <a:off x="251520" y="1556792"/>
          <a:ext cx="8640959" cy="4176458"/>
        </p:xfrm>
        <a:graphic>
          <a:graphicData uri="http://schemas.openxmlformats.org/drawingml/2006/table">
            <a:tbl>
              <a:tblPr/>
              <a:tblGrid>
                <a:gridCol w="598976">
                  <a:extLst>
                    <a:ext uri="{9D8B030D-6E8A-4147-A177-3AD203B41FA5}">
                      <a16:colId xmlns:a16="http://schemas.microsoft.com/office/drawing/2014/main" val="3798624955"/>
                    </a:ext>
                  </a:extLst>
                </a:gridCol>
                <a:gridCol w="935921">
                  <a:extLst>
                    <a:ext uri="{9D8B030D-6E8A-4147-A177-3AD203B41FA5}">
                      <a16:colId xmlns:a16="http://schemas.microsoft.com/office/drawing/2014/main" val="3940019638"/>
                    </a:ext>
                  </a:extLst>
                </a:gridCol>
                <a:gridCol w="1201407">
                  <a:extLst>
                    <a:ext uri="{9D8B030D-6E8A-4147-A177-3AD203B41FA5}">
                      <a16:colId xmlns:a16="http://schemas.microsoft.com/office/drawing/2014/main" val="2770830648"/>
                    </a:ext>
                  </a:extLst>
                </a:gridCol>
                <a:gridCol w="978055">
                  <a:extLst>
                    <a:ext uri="{9D8B030D-6E8A-4147-A177-3AD203B41FA5}">
                      <a16:colId xmlns:a16="http://schemas.microsoft.com/office/drawing/2014/main" val="520936712"/>
                    </a:ext>
                  </a:extLst>
                </a:gridCol>
                <a:gridCol w="912332">
                  <a:extLst>
                    <a:ext uri="{9D8B030D-6E8A-4147-A177-3AD203B41FA5}">
                      <a16:colId xmlns:a16="http://schemas.microsoft.com/office/drawing/2014/main" val="2446867306"/>
                    </a:ext>
                  </a:extLst>
                </a:gridCol>
                <a:gridCol w="790690">
                  <a:extLst>
                    <a:ext uri="{9D8B030D-6E8A-4147-A177-3AD203B41FA5}">
                      <a16:colId xmlns:a16="http://schemas.microsoft.com/office/drawing/2014/main" val="1706477798"/>
                    </a:ext>
                  </a:extLst>
                </a:gridCol>
                <a:gridCol w="912332">
                  <a:extLst>
                    <a:ext uri="{9D8B030D-6E8A-4147-A177-3AD203B41FA5}">
                      <a16:colId xmlns:a16="http://schemas.microsoft.com/office/drawing/2014/main" val="1900062848"/>
                    </a:ext>
                  </a:extLst>
                </a:gridCol>
                <a:gridCol w="729866">
                  <a:extLst>
                    <a:ext uri="{9D8B030D-6E8A-4147-A177-3AD203B41FA5}">
                      <a16:colId xmlns:a16="http://schemas.microsoft.com/office/drawing/2014/main" val="334989544"/>
                    </a:ext>
                  </a:extLst>
                </a:gridCol>
                <a:gridCol w="790690">
                  <a:extLst>
                    <a:ext uri="{9D8B030D-6E8A-4147-A177-3AD203B41FA5}">
                      <a16:colId xmlns:a16="http://schemas.microsoft.com/office/drawing/2014/main" val="1795903121"/>
                    </a:ext>
                  </a:extLst>
                </a:gridCol>
                <a:gridCol w="790690">
                  <a:extLst>
                    <a:ext uri="{9D8B030D-6E8A-4147-A177-3AD203B41FA5}">
                      <a16:colId xmlns:a16="http://schemas.microsoft.com/office/drawing/2014/main" val="60393562"/>
                    </a:ext>
                  </a:extLst>
                </a:gridCol>
              </a:tblGrid>
              <a:tr h="32126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fontAlgn="ctr">
                        <a:buAutoNum type="arabicPeriod"/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Staff costs </a:t>
                      </a:r>
                    </a:p>
                    <a:p>
                      <a:pPr marL="0" indent="0" algn="ctr" fontAlgn="ctr">
                        <a:buNone/>
                      </a:pP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awarded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Staff costs (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spent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Equipment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Costs (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awarded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Equipment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Costs (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spent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Subcontr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Costs (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awarded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Subcontr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Costs (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spent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(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awarded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(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spent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908115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UNITOV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€ 110,050.00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84,685.00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34,740.00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14,640.00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157,000.00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107,250.00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051743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UNISAPIENZA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€ 54,240.00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13,088.00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62,145.00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15,953.00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090858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€ 29,100.00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27,780.00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43,235.00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40,944.79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106,735.00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97,034.79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697643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LPNU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€ 16,765.00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16,765.00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43,235.00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16,335.46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88,045.00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54,885.46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848415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ZSPU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€ 17,670.00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4,420.00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43,235.00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45,662.02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89,830.00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76,687.02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406298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€ 14,440.00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6,294.00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43,235.00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18,831.00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87,400.00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48,710.00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198589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€ 12,960.00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6,030.00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43,235.00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11,258.81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86,705.00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40,908.81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258908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€ 11,715.00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3,127.00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43,235.00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10,886.50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86,655.00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31,623.50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724157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€ 33,400.00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17,950.00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45,415.00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23,550.00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717716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IMPEER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€ 9,600.00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10,550.00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20,450.00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17,070.00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109292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€ 39,760.00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29,610.00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50,740.00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37,260.00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206673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€ 349,700.00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220,299.00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259,410.00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143,918.58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34,740.00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14,640.00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881,120.00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550,932.58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183667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C7BB5716-CE29-4422-9247-5B2A199D9922}"/>
              </a:ext>
            </a:extLst>
          </p:cNvPr>
          <p:cNvSpPr txBox="1"/>
          <p:nvPr/>
        </p:nvSpPr>
        <p:spPr>
          <a:xfrm>
            <a:off x="179511" y="581409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</a:t>
            </a:r>
            <a:r>
              <a:rPr lang="it-IT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March 2021</a:t>
            </a:r>
          </a:p>
        </p:txBody>
      </p:sp>
    </p:spTree>
    <p:extLst>
      <p:ext uri="{BB962C8B-B14F-4D97-AF65-F5344CB8AC3E}">
        <p14:creationId xmlns:p14="http://schemas.microsoft.com/office/powerpoint/2010/main" val="158719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4B826F-9535-457A-BF65-46E76DC5FA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86902C5C-F4C9-45CD-807E-9166589C6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919668"/>
              </p:ext>
            </p:extLst>
          </p:nvPr>
        </p:nvGraphicFramePr>
        <p:xfrm>
          <a:off x="606388" y="1700808"/>
          <a:ext cx="7931224" cy="3528391"/>
        </p:xfrm>
        <a:graphic>
          <a:graphicData uri="http://schemas.openxmlformats.org/drawingml/2006/table">
            <a:tbl>
              <a:tblPr/>
              <a:tblGrid>
                <a:gridCol w="2669468">
                  <a:extLst>
                    <a:ext uri="{9D8B030D-6E8A-4147-A177-3AD203B41FA5}">
                      <a16:colId xmlns:a16="http://schemas.microsoft.com/office/drawing/2014/main" val="3917406410"/>
                    </a:ext>
                  </a:extLst>
                </a:gridCol>
                <a:gridCol w="2842646">
                  <a:extLst>
                    <a:ext uri="{9D8B030D-6E8A-4147-A177-3AD203B41FA5}">
                      <a16:colId xmlns:a16="http://schemas.microsoft.com/office/drawing/2014/main" val="2029268693"/>
                    </a:ext>
                  </a:extLst>
                </a:gridCol>
                <a:gridCol w="2419110">
                  <a:extLst>
                    <a:ext uri="{9D8B030D-6E8A-4147-A177-3AD203B41FA5}">
                      <a16:colId xmlns:a16="http://schemas.microsoft.com/office/drawing/2014/main" val="315079692"/>
                    </a:ext>
                  </a:extLst>
                </a:gridCol>
              </a:tblGrid>
              <a:tr h="5782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 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headings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Grant Awarded (in EUR)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Budget Spent at the end (in EUR)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541832"/>
                  </a:ext>
                </a:extLst>
              </a:tr>
              <a:tr h="2968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Staff costs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€ 349,700.00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€  349,700.00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618513"/>
                  </a:ext>
                </a:extLst>
              </a:tr>
              <a:tr h="5927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2. Travel costs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68,510.00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€ 50,155.00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509764"/>
                  </a:ext>
                </a:extLst>
              </a:tr>
              <a:tr h="5927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3. Costs of Stay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€ 168,760.00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€ 221,920.00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748733"/>
                  </a:ext>
                </a:extLst>
              </a:tr>
              <a:tr h="5927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 Equipment costs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€ 259,410.00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€ 259,410.00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532037"/>
                  </a:ext>
                </a:extLst>
              </a:tr>
              <a:tr h="2968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 Subcontracting costs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34,740.00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34,740.00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37593"/>
                  </a:ext>
                </a:extLst>
              </a:tr>
              <a:tr h="5782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A. Grant for Project Activities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881,120.00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€   815,925.00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927560"/>
                  </a:ext>
                </a:extLst>
              </a:tr>
            </a:tbl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76FA69D9-2DDF-4157-8262-CA3EDA27C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CBHE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8E63E93-52F9-4DEE-BF46-3382FEA53026}"/>
              </a:ext>
            </a:extLst>
          </p:cNvPr>
          <p:cNvSpPr txBox="1"/>
          <p:nvPr/>
        </p:nvSpPr>
        <p:spPr>
          <a:xfrm>
            <a:off x="179512" y="5518973"/>
            <a:ext cx="878497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€ 793,008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EACEA. </a:t>
            </a:r>
          </a:p>
          <a:p>
            <a:r>
              <a:rPr lang="it-I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travels continue to be </a:t>
            </a:r>
            <a:r>
              <a:rPr lang="it-I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€ 22,917 from EACEA, </a:t>
            </a:r>
            <a:r>
              <a:rPr lang="it-I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end.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0660D11-567B-4D7C-8A36-DB8B729ACCAF}"/>
              </a:ext>
            </a:extLst>
          </p:cNvPr>
          <p:cNvSpPr txBox="1"/>
          <p:nvPr/>
        </p:nvSpPr>
        <p:spPr>
          <a:xfrm>
            <a:off x="107504" y="131658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it-IT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travels </a:t>
            </a:r>
            <a:r>
              <a:rPr lang="it-IT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FORECAST </a:t>
            </a:r>
          </a:p>
        </p:txBody>
      </p:sp>
    </p:spTree>
    <p:extLst>
      <p:ext uri="{BB962C8B-B14F-4D97-AF65-F5344CB8AC3E}">
        <p14:creationId xmlns:p14="http://schemas.microsoft.com/office/powerpoint/2010/main" val="3215276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6FE4F9-66C0-48E0-A80C-54F91D7FA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>
                <a:solidFill>
                  <a:srgbClr val="FF0000"/>
                </a:solidFill>
              </a:rPr>
              <a:t>If</a:t>
            </a:r>
            <a:r>
              <a:rPr lang="it-IT" dirty="0">
                <a:solidFill>
                  <a:srgbClr val="FF0000"/>
                </a:solidFill>
              </a:rPr>
              <a:t> travels continue to be </a:t>
            </a:r>
            <a:r>
              <a:rPr lang="it-IT" u="sng" dirty="0" err="1">
                <a:solidFill>
                  <a:srgbClr val="FF0000"/>
                </a:solidFill>
              </a:rPr>
              <a:t>not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possible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  <a:p>
            <a:pPr marL="0" indent="0">
              <a:buNone/>
            </a:pP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to </a:t>
            </a:r>
            <a:r>
              <a:rPr lang="it-IT" dirty="0" err="1"/>
              <a:t>return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€ 74,729 (SMS) - € 22,917 (CBHE)</a:t>
            </a: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 </a:t>
            </a:r>
            <a:r>
              <a:rPr lang="it-IT" sz="4000" b="1" dirty="0">
                <a:solidFill>
                  <a:srgbClr val="FF0000"/>
                </a:solidFill>
              </a:rPr>
              <a:t>€ 51,818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8F50A0-AD37-43DD-8CDE-5781FB71A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4C396E6C-7656-4B64-9C92-23BCCF7C0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CBHE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endParaRPr lang="it-IT" dirty="0"/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FE37609A-9F8C-4032-B4B3-D9132F0AA8A4}"/>
              </a:ext>
            </a:extLst>
          </p:cNvPr>
          <p:cNvSpPr/>
          <p:nvPr/>
        </p:nvSpPr>
        <p:spPr>
          <a:xfrm>
            <a:off x="4230501" y="3212976"/>
            <a:ext cx="64807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673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D27DF65-C2E2-40E7-9106-FDF0BE275E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C3ADEA4-9527-4BA7-A681-7D563DE53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99762"/>
              </p:ext>
            </p:extLst>
          </p:nvPr>
        </p:nvGraphicFramePr>
        <p:xfrm>
          <a:off x="133047" y="1916832"/>
          <a:ext cx="8842980" cy="396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10555172"/>
                    </a:ext>
                  </a:extLst>
                </a:gridCol>
                <a:gridCol w="893098">
                  <a:extLst>
                    <a:ext uri="{9D8B030D-6E8A-4147-A177-3AD203B41FA5}">
                      <a16:colId xmlns:a16="http://schemas.microsoft.com/office/drawing/2014/main" val="2721382050"/>
                    </a:ext>
                  </a:extLst>
                </a:gridCol>
                <a:gridCol w="953567">
                  <a:extLst>
                    <a:ext uri="{9D8B030D-6E8A-4147-A177-3AD203B41FA5}">
                      <a16:colId xmlns:a16="http://schemas.microsoft.com/office/drawing/2014/main" val="3274038116"/>
                    </a:ext>
                  </a:extLst>
                </a:gridCol>
                <a:gridCol w="1033655">
                  <a:extLst>
                    <a:ext uri="{9D8B030D-6E8A-4147-A177-3AD203B41FA5}">
                      <a16:colId xmlns:a16="http://schemas.microsoft.com/office/drawing/2014/main" val="12375509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87559326"/>
                    </a:ext>
                  </a:extLst>
                </a:gridCol>
                <a:gridCol w="965802">
                  <a:extLst>
                    <a:ext uri="{9D8B030D-6E8A-4147-A177-3AD203B41FA5}">
                      <a16:colId xmlns:a16="http://schemas.microsoft.com/office/drawing/2014/main" val="1939009221"/>
                    </a:ext>
                  </a:extLst>
                </a:gridCol>
                <a:gridCol w="691829">
                  <a:extLst>
                    <a:ext uri="{9D8B030D-6E8A-4147-A177-3AD203B41FA5}">
                      <a16:colId xmlns:a16="http://schemas.microsoft.com/office/drawing/2014/main" val="4071132246"/>
                    </a:ext>
                  </a:extLst>
                </a:gridCol>
                <a:gridCol w="790641">
                  <a:extLst>
                    <a:ext uri="{9D8B030D-6E8A-4147-A177-3AD203B41FA5}">
                      <a16:colId xmlns:a16="http://schemas.microsoft.com/office/drawing/2014/main" val="4068213651"/>
                    </a:ext>
                  </a:extLst>
                </a:gridCol>
                <a:gridCol w="1138124">
                  <a:extLst>
                    <a:ext uri="{9D8B030D-6E8A-4147-A177-3AD203B41FA5}">
                      <a16:colId xmlns:a16="http://schemas.microsoft.com/office/drawing/2014/main" val="29167060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50685170"/>
                    </a:ext>
                  </a:extLst>
                </a:gridCol>
              </a:tblGrid>
              <a:tr h="4914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Staff costs (</a:t>
                      </a:r>
                      <a:r>
                        <a:rPr lang="it-IT" sz="105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awarded</a:t>
                      </a:r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Travel costs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Costs of Stay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Equipment Costs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it-IT" sz="105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Subcontr</a:t>
                      </a:r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Costs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(</a:t>
                      </a:r>
                      <a:r>
                        <a:rPr lang="it-IT" sz="105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awarded</a:t>
                      </a:r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(</a:t>
                      </a:r>
                      <a:r>
                        <a:rPr lang="it-IT" sz="1050" b="1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spent</a:t>
                      </a:r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CBHE</a:t>
                      </a:r>
                      <a:br>
                        <a:rPr lang="it-IT" sz="105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105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USED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87250"/>
                  </a:ext>
                </a:extLst>
              </a:tr>
              <a:tr h="4418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P01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UNITOV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110,050.00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3,005.00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€ 4,920.00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€ 34,740.00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157,000.00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152,715.00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4,285.00 €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04661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P02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UNISAPIENZA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54,240.00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1,185.00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€ 1,680.00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62,145.00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57,105.00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5,040.00 €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99295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P03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NUUE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29,100.00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8,870.00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€ 19,440.00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€ 43,235.00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106,735.00 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100,645.00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6,090.00 € </a:t>
                      </a:r>
                      <a:endParaRPr lang="it-IT" sz="105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26873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P04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LPNU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16,765.00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5,585.00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€ 16,200.00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€ 43,235.00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88,045.00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81,785.00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6,260.00 €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68164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P05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ZSPU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17,670.00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7,045.00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€ 19,560.00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€ 45,662.02 </a:t>
                      </a:r>
                      <a:endParaRPr lang="it-IT" sz="10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89,830.00 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89,937.02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107.02 €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247074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P06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NTU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14,440.00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5,945.00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€ 17,640.00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€ 43,235.00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87,400.00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81,260.00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6,140.00 €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562989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P07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GTU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12,960.00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7,060.00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€ 16,560.00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€ 43,235.00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86,705.00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79,815.00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6,890.00 €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834032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P08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BSMA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11,715.00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4,890.00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€ 12,720.00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€ 43,235.00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86,655.00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72,560.00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14,095.00 €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50582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P09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33,400.00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1,640.00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€ 3,960.00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45,415.00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39,000.00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6,415.00 €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80143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P10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IMPEER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10,550.00 </a:t>
                      </a:r>
                      <a:endParaRPr lang="it-IT" sz="10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2,200.00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€ 4,320.00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20,450.00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17,070.00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3,380.00 €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020053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HSW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  39,760.00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2,730.00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€ 4,920.00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-  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50,740.00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47,410.00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3,330.00 €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73900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  350,650.00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50,155.00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€ 121,920.00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€ 261,837.02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€ 34,740.00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881,120.00 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  819,302.02 </a:t>
                      </a:r>
                      <a:endParaRPr lang="it-IT" sz="105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61,817.98 € </a:t>
                      </a:r>
                      <a:endParaRPr lang="it-IT" sz="105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085901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it-IT" sz="105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5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87835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717BE715-7A8B-449D-BF0D-762DCCE49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CBHE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FA6423B-7F8F-4DA9-A9D7-AD9ED5C335BB}"/>
              </a:ext>
            </a:extLst>
          </p:cNvPr>
          <p:cNvSpPr txBox="1"/>
          <p:nvPr/>
        </p:nvSpPr>
        <p:spPr>
          <a:xfrm>
            <a:off x="179512" y="1393612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travel and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purchases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concluded</a:t>
            </a:r>
            <a:endParaRPr lang="it-IT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703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D27DF65-C2E2-40E7-9106-FDF0BE275E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C3ADEA4-9527-4BA7-A681-7D563DE53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54623"/>
              </p:ext>
            </p:extLst>
          </p:nvPr>
        </p:nvGraphicFramePr>
        <p:xfrm>
          <a:off x="179512" y="1844824"/>
          <a:ext cx="8453938" cy="396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477">
                  <a:extLst>
                    <a:ext uri="{9D8B030D-6E8A-4147-A177-3AD203B41FA5}">
                      <a16:colId xmlns:a16="http://schemas.microsoft.com/office/drawing/2014/main" val="10555172"/>
                    </a:ext>
                  </a:extLst>
                </a:gridCol>
                <a:gridCol w="1691164">
                  <a:extLst>
                    <a:ext uri="{9D8B030D-6E8A-4147-A177-3AD203B41FA5}">
                      <a16:colId xmlns:a16="http://schemas.microsoft.com/office/drawing/2014/main" val="2721382050"/>
                    </a:ext>
                  </a:extLst>
                </a:gridCol>
                <a:gridCol w="1962871">
                  <a:extLst>
                    <a:ext uri="{9D8B030D-6E8A-4147-A177-3AD203B41FA5}">
                      <a16:colId xmlns:a16="http://schemas.microsoft.com/office/drawing/2014/main" val="3274038116"/>
                    </a:ext>
                  </a:extLst>
                </a:gridCol>
                <a:gridCol w="1800118">
                  <a:extLst>
                    <a:ext uri="{9D8B030D-6E8A-4147-A177-3AD203B41FA5}">
                      <a16:colId xmlns:a16="http://schemas.microsoft.com/office/drawing/2014/main" val="123755092"/>
                    </a:ext>
                  </a:extLst>
                </a:gridCol>
                <a:gridCol w="2045308">
                  <a:extLst>
                    <a:ext uri="{9D8B030D-6E8A-4147-A177-3AD203B41FA5}">
                      <a16:colId xmlns:a16="http://schemas.microsoft.com/office/drawing/2014/main" val="2087559326"/>
                    </a:ext>
                  </a:extLst>
                </a:gridCol>
              </a:tblGrid>
              <a:tr h="4914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SMS (awarded)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SMS (spent)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SMS</a:t>
                      </a:r>
                      <a:b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NOT 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87250"/>
                  </a:ext>
                </a:extLst>
              </a:tr>
              <a:tr h="4418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P01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UNITOV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12,034.00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5,430.00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6,604.00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04661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UNISAPIENZA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8,540.00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€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8,540.00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99295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NUUE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98,030.00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98,030.00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26873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LPNU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90,201.00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89,659.00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542.00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68164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ZSPU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95,861.00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82,476.00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13,385.00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247074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NTU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102,051.00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94,835.00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7,216.00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562989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GTU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93,636.00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43,141.00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50,495.00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834032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BSMA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52,667.00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26,032.00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26,635.00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50582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31,504.00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23,762.00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7,742.00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80143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IMPEER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€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€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020053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HSW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15,020.00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€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15,020.00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73900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599,544.00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463,365.00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136,179.00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085901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87835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717BE715-7A8B-449D-BF0D-762DCCE49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SMS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6A6ABC9-8A49-4D2C-8458-FAFBACB11A99}"/>
              </a:ext>
            </a:extLst>
          </p:cNvPr>
          <p:cNvSpPr txBox="1"/>
          <p:nvPr/>
        </p:nvSpPr>
        <p:spPr>
          <a:xfrm>
            <a:off x="179512" y="1393612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travels</a:t>
            </a:r>
          </a:p>
        </p:txBody>
      </p:sp>
    </p:spTree>
    <p:extLst>
      <p:ext uri="{BB962C8B-B14F-4D97-AF65-F5344CB8AC3E}">
        <p14:creationId xmlns:p14="http://schemas.microsoft.com/office/powerpoint/2010/main" val="3988611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D27DF65-C2E2-40E7-9106-FDF0BE275E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C3ADEA4-9527-4BA7-A681-7D563DE53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71571"/>
              </p:ext>
            </p:extLst>
          </p:nvPr>
        </p:nvGraphicFramePr>
        <p:xfrm>
          <a:off x="179512" y="1844824"/>
          <a:ext cx="8453938" cy="396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477">
                  <a:extLst>
                    <a:ext uri="{9D8B030D-6E8A-4147-A177-3AD203B41FA5}">
                      <a16:colId xmlns:a16="http://schemas.microsoft.com/office/drawing/2014/main" val="10555172"/>
                    </a:ext>
                  </a:extLst>
                </a:gridCol>
                <a:gridCol w="1691164">
                  <a:extLst>
                    <a:ext uri="{9D8B030D-6E8A-4147-A177-3AD203B41FA5}">
                      <a16:colId xmlns:a16="http://schemas.microsoft.com/office/drawing/2014/main" val="2721382050"/>
                    </a:ext>
                  </a:extLst>
                </a:gridCol>
                <a:gridCol w="1962871">
                  <a:extLst>
                    <a:ext uri="{9D8B030D-6E8A-4147-A177-3AD203B41FA5}">
                      <a16:colId xmlns:a16="http://schemas.microsoft.com/office/drawing/2014/main" val="3274038116"/>
                    </a:ext>
                  </a:extLst>
                </a:gridCol>
                <a:gridCol w="1800118">
                  <a:extLst>
                    <a:ext uri="{9D8B030D-6E8A-4147-A177-3AD203B41FA5}">
                      <a16:colId xmlns:a16="http://schemas.microsoft.com/office/drawing/2014/main" val="123755092"/>
                    </a:ext>
                  </a:extLst>
                </a:gridCol>
                <a:gridCol w="2045308">
                  <a:extLst>
                    <a:ext uri="{9D8B030D-6E8A-4147-A177-3AD203B41FA5}">
                      <a16:colId xmlns:a16="http://schemas.microsoft.com/office/drawing/2014/main" val="2087559326"/>
                    </a:ext>
                  </a:extLst>
                </a:gridCol>
              </a:tblGrid>
              <a:tr h="4914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GRANT (awarded)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GRANT (spent)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GRANT</a:t>
                      </a:r>
                      <a:b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NOT 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87250"/>
                  </a:ext>
                </a:extLst>
              </a:tr>
              <a:tr h="4418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P01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UNITOV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169,034.00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158,145.00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10,889.00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04661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UNISAPIENZA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70,685.00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57,105.00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13,580.00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99295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NUUE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204,765.00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198,675.00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  6,090.00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26873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LPNU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178,246.00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171,444.00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  6,802.00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68164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ZSPU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185,691.00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172,413.02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13,277.98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247074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NTU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189,451.00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176,095.00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13,356.00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562989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GTU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180,341.00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122,956.00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57,385.00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834032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BSMA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139,322.00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98,592.00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40,730.00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50582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76,919.00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62,762.00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14,157.00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80143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IMPEER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20,450.00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17,070.00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  3,380.00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020053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HSW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65,760.00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47,410.00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     18,350.00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73900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1,480,664.00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€     1,282,667.02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€        197,996.98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085901"/>
                  </a:ext>
                </a:extLst>
              </a:tr>
              <a:tr h="252263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87835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717BE715-7A8B-449D-BF0D-762DCCE49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Budget </a:t>
            </a:r>
            <a:r>
              <a:rPr kumimoji="0" lang="it-IT" sz="3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overview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CBHE + SMS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D5254F9-CB6A-4376-9B80-5C5787550FE9}"/>
              </a:ext>
            </a:extLst>
          </p:cNvPr>
          <p:cNvSpPr txBox="1"/>
          <p:nvPr/>
        </p:nvSpPr>
        <p:spPr>
          <a:xfrm>
            <a:off x="179512" y="1393612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travel and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purchases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concluded</a:t>
            </a:r>
            <a:endParaRPr lang="it-IT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67FB0A2-0DB5-4D31-AC69-18ECCA849BD5}"/>
              </a:ext>
            </a:extLst>
          </p:cNvPr>
          <p:cNvSpPr txBox="1"/>
          <p:nvPr/>
        </p:nvSpPr>
        <p:spPr>
          <a:xfrm>
            <a:off x="395534" y="5847658"/>
            <a:ext cx="820891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BE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Remember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co-financing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overhead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costs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bank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charges, etc.</a:t>
            </a:r>
            <a:endParaRPr kumimoji="0" lang="fr-BE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00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D99C7F-FC12-41D6-A521-5007C78C5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11216"/>
          </a:xfrm>
        </p:spPr>
        <p:txBody>
          <a:bodyPr/>
          <a:lstStyle/>
          <a:p>
            <a:r>
              <a:rPr lang="it-IT" dirty="0" err="1"/>
              <a:t>We</a:t>
            </a:r>
            <a:r>
              <a:rPr lang="it-IT" dirty="0"/>
              <a:t> can </a:t>
            </a:r>
            <a:r>
              <a:rPr lang="it-IT" dirty="0" err="1"/>
              <a:t>manage</a:t>
            </a:r>
            <a:r>
              <a:rPr lang="it-IT" dirty="0"/>
              <a:t> for </a:t>
            </a:r>
            <a:r>
              <a:rPr lang="it-IT" dirty="0" err="1"/>
              <a:t>sending</a:t>
            </a:r>
            <a:r>
              <a:rPr lang="it-IT" dirty="0"/>
              <a:t> coordinator short </a:t>
            </a:r>
            <a:r>
              <a:rPr lang="it-IT" dirty="0" err="1"/>
              <a:t>description</a:t>
            </a:r>
            <a:r>
              <a:rPr lang="it-IT" dirty="0"/>
              <a:t> on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institution </a:t>
            </a:r>
            <a:r>
              <a:rPr lang="it-IT" dirty="0" err="1"/>
              <a:t>would</a:t>
            </a:r>
            <a:r>
              <a:rPr lang="it-IT" dirty="0"/>
              <a:t> like to continue SmaLog. SmaLog II?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0F28B1-AB4E-4BEE-AE70-2B3578587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FF1F481-065F-4140-9A74-8779FEEF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93700"/>
            <a:ext cx="8372475" cy="731838"/>
          </a:xfrm>
        </p:spPr>
        <p:txBody>
          <a:bodyPr/>
          <a:lstStyle/>
          <a:p>
            <a:pPr>
              <a:tabLst>
                <a:tab pos="7534275" algn="l"/>
              </a:tabLst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WP 10 “Project management ……”</a:t>
            </a:r>
            <a:b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B.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How to continue after eligibility period: new proposals?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1F93D8F-6956-4B5D-9945-37D4CF5F9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21" y="2492896"/>
            <a:ext cx="6660232" cy="348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8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58DA5F-AF4C-4EF5-BCAE-B453018CE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534275" algn="l"/>
              </a:tabLst>
            </a:pPr>
            <a:r>
              <a:rPr lang="it-IT" dirty="0"/>
              <a:t>Schedule 	1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311AB3C-F585-40EA-B8F6-EAF2926AD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17BB5A9-153B-4CF2-B11C-4E4486632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64070"/>
              </p:ext>
            </p:extLst>
          </p:nvPr>
        </p:nvGraphicFramePr>
        <p:xfrm>
          <a:off x="198052" y="1206077"/>
          <a:ext cx="8712968" cy="5196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82162416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307597616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654975015"/>
                    </a:ext>
                  </a:extLst>
                </a:gridCol>
              </a:tblGrid>
              <a:tr h="318652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16439" marB="16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</a:t>
                      </a:r>
                      <a:endParaRPr lang="it-IT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16439" marB="16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Speaker(s)</a:t>
                      </a:r>
                      <a:endParaRPr lang="it-IT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16439" marB="16439" anchor="ctr"/>
                </a:tc>
                <a:extLst>
                  <a:ext uri="{0D108BD9-81ED-4DB2-BD59-A6C34878D82A}">
                    <a16:rowId xmlns:a16="http://schemas.microsoft.com/office/drawing/2014/main" val="100502385"/>
                  </a:ext>
                </a:extLst>
              </a:tr>
              <a:tr h="715409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09:00-09:15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Greetings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ntroduction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the meeting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Antonio Comi (UNITOV)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extLst>
                  <a:ext uri="{0D108BD9-81ED-4DB2-BD59-A6C34878D82A}">
                    <a16:rowId xmlns:a16="http://schemas.microsoft.com/office/drawing/2014/main" val="3390851793"/>
                  </a:ext>
                </a:extLst>
              </a:tr>
              <a:tr h="554387">
                <a:tc rowSpan="3"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09:15-09:45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3 “Theoretical fundamentals of PhD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SmaLog”: current status and final remarks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Anastasia Azarko</a:t>
                      </a: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(UNIROMA1)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extLst>
                  <a:ext uri="{0D108BD9-81ED-4DB2-BD59-A6C34878D82A}">
                    <a16:rowId xmlns:a16="http://schemas.microsoft.com/office/drawing/2014/main" val="3614328997"/>
                  </a:ext>
                </a:extLst>
              </a:tr>
              <a:tr h="7308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7 “International Quality Assurance System”: current status and final remarks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Umberto Crisalli (UNITOV)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Dmitry Roslavtsev (NUUE)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extLst>
                  <a:ext uri="{0D108BD9-81ED-4DB2-BD59-A6C34878D82A}">
                    <a16:rowId xmlns:a16="http://schemas.microsoft.com/office/drawing/2014/main" val="1742532022"/>
                  </a:ext>
                </a:extLst>
              </a:tr>
              <a:tr h="55438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6 “Pilot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Smalog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students’ training”: current status and final remarks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de-DE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Mariia Olkhova (NUUE)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extLst>
                  <a:ext uri="{0D108BD9-81ED-4DB2-BD59-A6C34878D82A}">
                    <a16:rowId xmlns:a16="http://schemas.microsoft.com/office/drawing/2014/main" val="2663391594"/>
                  </a:ext>
                </a:extLst>
              </a:tr>
              <a:tr h="784488">
                <a:tc rowSpan="3"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09:45-10:15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it-IT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4 “System of UA/GE University of SmaLog teachers’ skills upgrading”: current status and final remarks</a:t>
                      </a: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Olga Kunytskaya (NTU)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extLst>
                  <a:ext uri="{0D108BD9-81ED-4DB2-BD59-A6C34878D82A}">
                    <a16:rowId xmlns:a16="http://schemas.microsoft.com/office/drawing/2014/main" val="913591374"/>
                  </a:ext>
                </a:extLst>
              </a:tr>
              <a:tr h="81864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8 “Project Quality Control and Monitoring”: current status and final remarks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 indent="28575"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Anastasia Azarko (UNIROMA1)</a:t>
                      </a:r>
                    </a:p>
                  </a:txBody>
                  <a:tcPr marL="63407" marR="63407" marT="49904" marB="49904" anchor="ctr"/>
                </a:tc>
                <a:extLst>
                  <a:ext uri="{0D108BD9-81ED-4DB2-BD59-A6C34878D82A}">
                    <a16:rowId xmlns:a16="http://schemas.microsoft.com/office/drawing/2014/main" val="1895101564"/>
                  </a:ext>
                </a:extLst>
              </a:tr>
              <a:tr h="55438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9 “Dissemination and Exploitation activities of the Project”: current status and final remarks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Mykola Zhuk (LPNU)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7" marR="63407" marT="49904" marB="49904" anchor="ctr"/>
                </a:tc>
                <a:extLst>
                  <a:ext uri="{0D108BD9-81ED-4DB2-BD59-A6C34878D82A}">
                    <a16:rowId xmlns:a16="http://schemas.microsoft.com/office/drawing/2014/main" val="2023692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20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0EAAC4-5D6B-4B7E-BB47-2089B334C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534275" algn="l"/>
              </a:tabLst>
            </a:pPr>
            <a:r>
              <a:rPr lang="it-IT" dirty="0"/>
              <a:t>Schedule 	2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903D2208-011A-48CE-BC1F-BD9F735C1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092759"/>
              </p:ext>
            </p:extLst>
          </p:nvPr>
        </p:nvGraphicFramePr>
        <p:xfrm>
          <a:off x="251520" y="1178795"/>
          <a:ext cx="8784976" cy="4778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217">
                  <a:extLst>
                    <a:ext uri="{9D8B030D-6E8A-4147-A177-3AD203B41FA5}">
                      <a16:colId xmlns:a16="http://schemas.microsoft.com/office/drawing/2014/main" val="1635984266"/>
                    </a:ext>
                  </a:extLst>
                </a:gridCol>
                <a:gridCol w="4446495">
                  <a:extLst>
                    <a:ext uri="{9D8B030D-6E8A-4147-A177-3AD203B41FA5}">
                      <a16:colId xmlns:a16="http://schemas.microsoft.com/office/drawing/2014/main" val="293862775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31977016"/>
                    </a:ext>
                  </a:extLst>
                </a:gridCol>
              </a:tblGrid>
              <a:tr h="188983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16536" marB="165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</a:t>
                      </a:r>
                      <a:endParaRPr lang="it-IT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16536" marB="165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Speaker(s)</a:t>
                      </a:r>
                      <a:endParaRPr lang="it-IT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16536" marB="16536" anchor="ctr"/>
                </a:tc>
                <a:extLst>
                  <a:ext uri="{0D108BD9-81ED-4DB2-BD59-A6C34878D82A}">
                    <a16:rowId xmlns:a16="http://schemas.microsoft.com/office/drawing/2014/main" val="4246843626"/>
                  </a:ext>
                </a:extLst>
              </a:tr>
              <a:tr h="412220">
                <a:tc rowSpan="2"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10:15-11:00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5 “Methodical, Organizational and technical support of SmaLog students’ training”: current status and final remarks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Vasyl Mamray (ZSTU)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extLst>
                  <a:ext uri="{0D108BD9-81ED-4DB2-BD59-A6C34878D82A}">
                    <a16:rowId xmlns:a16="http://schemas.microsoft.com/office/drawing/2014/main" val="85897521"/>
                  </a:ext>
                </a:extLst>
              </a:tr>
              <a:tr h="5067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Mobility Strand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Kateryna Vakulenko (NUUE)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extLst>
                  <a:ext uri="{0D108BD9-81ED-4DB2-BD59-A6C34878D82A}">
                    <a16:rowId xmlns:a16="http://schemas.microsoft.com/office/drawing/2014/main" val="3874408204"/>
                  </a:ext>
                </a:extLst>
              </a:tr>
              <a:tr h="2212286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11:00-11:30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10 “Project management ……”: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reports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Report on partner activity according to staff costs and travel costs, equipment costs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Deliverable for Project dissemination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report to Submit to EACEA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overview: Grant and SMS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5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to continue after eligibility period: new proposals?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Antonio Comi (UNITOV)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extLst>
                  <a:ext uri="{0D108BD9-81ED-4DB2-BD59-A6C34878D82A}">
                    <a16:rowId xmlns:a16="http://schemas.microsoft.com/office/drawing/2014/main" val="3421835459"/>
                  </a:ext>
                </a:extLst>
              </a:tr>
              <a:tr h="256309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Closing keynotes (open discussion)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82" marR="63782" marT="50199" marB="50199" anchor="ctr"/>
                </a:tc>
                <a:extLst>
                  <a:ext uri="{0D108BD9-81ED-4DB2-BD59-A6C34878D82A}">
                    <a16:rowId xmlns:a16="http://schemas.microsoft.com/office/drawing/2014/main" val="4147443063"/>
                  </a:ext>
                </a:extLst>
              </a:tr>
            </a:tbl>
          </a:graphicData>
        </a:graphic>
      </p:graphicFrame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3A5EDD0-D068-421C-8ED6-3148065711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80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91DE2E-5CF2-428F-91C5-77F296F08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88FAA5-84B5-4659-B773-090F36664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B4E8A9-FCD6-4045-B98F-52D0A479F8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59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690CDF-E4F3-4BD4-AF14-63FF0C2C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 10 “Project management ……”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8A1130-A09F-456A-BBD8-F2A83F81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Bef>
                <a:spcPts val="0"/>
              </a:spcBef>
              <a:spcAft>
                <a:spcPts val="500"/>
              </a:spcAft>
              <a:buFont typeface="+mj-lt"/>
              <a:buAutoNum type="alphaUcPeriod"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 reports</a:t>
            </a:r>
            <a:endParaRPr lang="it-IT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spcBef>
                <a:spcPts val="0"/>
              </a:spcBef>
              <a:spcAft>
                <a:spcPts val="500"/>
              </a:spcAft>
              <a:buFont typeface="+mj-lt"/>
              <a:buAutoNum type="romanLcPeriod"/>
            </a:pP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spcBef>
                <a:spcPts val="0"/>
              </a:spcBef>
              <a:spcAft>
                <a:spcPts val="500"/>
              </a:spcAft>
              <a:buFont typeface="+mj-lt"/>
              <a:buAutoNum type="romanLcPeriod"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Report on activities developed according WP plans and to staff costs and travel costs, equipment costs</a:t>
            </a:r>
            <a:endParaRPr lang="it-IT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spcBef>
                <a:spcPts val="0"/>
              </a:spcBef>
              <a:spcAft>
                <a:spcPts val="500"/>
              </a:spcAft>
              <a:buFont typeface="+mj-lt"/>
              <a:buAutoNum type="romanLcPeriod"/>
            </a:pP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spcBef>
                <a:spcPts val="0"/>
              </a:spcBef>
              <a:spcAft>
                <a:spcPts val="500"/>
              </a:spcAft>
              <a:buFont typeface="+mj-lt"/>
              <a:buAutoNum type="romanLcPeriod"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Deliverable for Project dissemination</a:t>
            </a:r>
            <a:endParaRPr lang="it-IT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spcBef>
                <a:spcPts val="0"/>
              </a:spcBef>
              <a:spcAft>
                <a:spcPts val="500"/>
              </a:spcAft>
              <a:buFont typeface="+mj-lt"/>
              <a:buAutoNum type="romanLcPeriod"/>
            </a:pP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spcBef>
                <a:spcPts val="0"/>
              </a:spcBef>
              <a:spcAft>
                <a:spcPts val="500"/>
              </a:spcAft>
              <a:buFont typeface="+mj-lt"/>
              <a:buAutoNum type="romanLcPeriod"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 report to Submit to EACEA</a:t>
            </a:r>
            <a:endParaRPr lang="it-IT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spcAft>
                <a:spcPts val="500"/>
              </a:spcAft>
              <a:buFont typeface="+mj-lt"/>
              <a:buAutoNum type="alphaUcPeriod"/>
            </a:pP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spcAft>
                <a:spcPts val="500"/>
              </a:spcAft>
              <a:buFont typeface="+mj-lt"/>
              <a:buAutoNum type="alphaUcPeriod"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Budget overview: Grant and SMS</a:t>
            </a:r>
            <a:endParaRPr lang="it-IT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spcAft>
                <a:spcPts val="500"/>
              </a:spcAft>
              <a:buFont typeface="+mj-lt"/>
              <a:buAutoNum type="alphaUcPeriod"/>
            </a:pP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spcAft>
                <a:spcPts val="500"/>
              </a:spcAft>
              <a:buFont typeface="+mj-lt"/>
              <a:buAutoNum type="alphaUcPeriod"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to continue after eligibility period: new proposals?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EFC1BD-1F23-4EA6-9504-8D98F96604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93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85DFA7-558C-46D1-B904-9B761624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 10 “Project management ……”</a:t>
            </a:r>
            <a:br>
              <a:rPr lang="it-IT" dirty="0"/>
            </a:br>
            <a:r>
              <a:rPr lang="it-IT" sz="3200" b="0" i="1" dirty="0" err="1"/>
              <a:t>A.i</a:t>
            </a:r>
            <a:r>
              <a:rPr lang="it-IT" sz="3200" b="0" i="1" dirty="0"/>
              <a:t> Report on activities </a:t>
            </a:r>
            <a:r>
              <a:rPr lang="it-IT" sz="3200" b="0" i="1" dirty="0" err="1"/>
              <a:t>developed</a:t>
            </a:r>
            <a:endParaRPr lang="it-IT" b="0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CAC3A9-B2D2-4E54-93A9-C42EC9144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484784"/>
            <a:ext cx="9001000" cy="4611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It is required by EACEA for proving the costs supported with activities developed.</a:t>
            </a:r>
          </a:p>
          <a:p>
            <a:pPr marL="0" indent="0">
              <a:buNone/>
            </a:pPr>
            <a:r>
              <a:rPr lang="en-GB" sz="1800" dirty="0"/>
              <a:t>Each partner is important that stores the outcomes in order that they can be available when EACEA will asks for </a:t>
            </a:r>
            <a:r>
              <a:rPr lang="en-GB" sz="1800" dirty="0" err="1"/>
              <a:t>deeping</a:t>
            </a:r>
            <a:r>
              <a:rPr lang="en-GB" sz="1800" dirty="0"/>
              <a:t>. </a:t>
            </a:r>
          </a:p>
          <a:p>
            <a:endParaRPr lang="en-GB" sz="1600" dirty="0"/>
          </a:p>
          <a:p>
            <a:r>
              <a:rPr lang="en-GB" sz="2000" dirty="0"/>
              <a:t>The report of developed activities is organised as follows:</a:t>
            </a:r>
          </a:p>
          <a:p>
            <a:pPr lvl="1"/>
            <a:r>
              <a:rPr lang="en-GB" sz="1800" dirty="0"/>
              <a:t>A chapter for each WP. For example:</a:t>
            </a:r>
          </a:p>
          <a:p>
            <a:pPr lvl="2"/>
            <a:r>
              <a:rPr lang="en-GB" sz="1600" dirty="0"/>
              <a:t>Chapter 1 – Consolidated Work Plan (Preparation)</a:t>
            </a:r>
          </a:p>
          <a:p>
            <a:pPr lvl="3"/>
            <a:r>
              <a:rPr lang="en-GB" sz="1400" dirty="0"/>
              <a:t>Section 1.1 Initial workshops in Partners Countries</a:t>
            </a:r>
          </a:p>
          <a:p>
            <a:pPr lvl="3"/>
            <a:r>
              <a:rPr lang="en-GB" sz="1400" dirty="0"/>
              <a:t>Section 1.2 Setting up of agreement with Participants</a:t>
            </a:r>
          </a:p>
          <a:p>
            <a:pPr lvl="3"/>
            <a:r>
              <a:rPr lang="en-GB" sz="1400" dirty="0"/>
              <a:t>Section 1.3 Initial Conference of Project Participants</a:t>
            </a:r>
          </a:p>
          <a:p>
            <a:pPr lvl="2"/>
            <a:r>
              <a:rPr lang="en-GB" sz="1600" dirty="0"/>
              <a:t>…….</a:t>
            </a:r>
          </a:p>
          <a:p>
            <a:pPr lvl="2"/>
            <a:endParaRPr lang="en-GB" sz="1600" dirty="0"/>
          </a:p>
          <a:p>
            <a:pPr marL="0" lvl="2" indent="0">
              <a:buNone/>
            </a:pPr>
            <a:r>
              <a:rPr lang="en-GB" sz="1600" dirty="0"/>
              <a:t>Each section should be as short as possible. For e.g. minimum half a page and not longer than 4/5 pages.</a:t>
            </a:r>
          </a:p>
          <a:p>
            <a:pPr marL="0" lvl="2" indent="0">
              <a:buNone/>
            </a:pPr>
            <a:r>
              <a:rPr lang="en-GB" sz="1600" u="sng" dirty="0"/>
              <a:t>Include the people involved as well as the travels performed according to the costs declared by each institution</a:t>
            </a:r>
            <a:r>
              <a:rPr lang="en-GB" sz="1600" dirty="0"/>
              <a:t>.</a:t>
            </a:r>
          </a:p>
          <a:p>
            <a:pPr marL="0" lvl="2" indent="0">
              <a:buNone/>
            </a:pPr>
            <a:r>
              <a:rPr lang="en-GB" sz="1600" i="1" u="sng" dirty="0"/>
              <a:t>The Template will be soon provided.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AB5CBD-41EA-400F-AA73-27F8E34D3D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82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85DFA7-558C-46D1-B904-9B761624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 10 “Project management ……”</a:t>
            </a:r>
            <a:br>
              <a:rPr lang="it-IT" dirty="0"/>
            </a:br>
            <a:r>
              <a:rPr lang="it-IT" sz="3200" b="0" i="1" dirty="0" err="1"/>
              <a:t>A.i</a:t>
            </a:r>
            <a:r>
              <a:rPr lang="it-IT" sz="3200" b="0" i="1" dirty="0"/>
              <a:t> Report on activities </a:t>
            </a:r>
            <a:r>
              <a:rPr lang="it-IT" sz="3200" b="0" i="1" dirty="0" err="1"/>
              <a:t>developed</a:t>
            </a:r>
            <a:endParaRPr lang="it-IT" b="0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CAC3A9-B2D2-4E54-93A9-C42EC9144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99" y="1484784"/>
            <a:ext cx="8372476" cy="4611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u="sng" dirty="0"/>
              <a:t>Deadline</a:t>
            </a:r>
          </a:p>
          <a:p>
            <a:pPr marL="0" indent="0">
              <a:buNone/>
            </a:pPr>
            <a:endParaRPr lang="en-GB" sz="2800" b="1" i="1" u="sng" dirty="0"/>
          </a:p>
          <a:p>
            <a:r>
              <a:rPr lang="en-GB" sz="2800" dirty="0"/>
              <a:t>Template available before 5</a:t>
            </a:r>
            <a:r>
              <a:rPr lang="en-GB" sz="2800" baseline="30000" dirty="0"/>
              <a:t>th</a:t>
            </a:r>
            <a:r>
              <a:rPr lang="en-GB" sz="2800" dirty="0"/>
              <a:t> of April 2021</a:t>
            </a:r>
          </a:p>
          <a:p>
            <a:endParaRPr lang="en-GB" sz="2800" dirty="0"/>
          </a:p>
          <a:p>
            <a:r>
              <a:rPr lang="en-GB" sz="2800" dirty="0"/>
              <a:t>Completed WPs: June 2021</a:t>
            </a:r>
          </a:p>
          <a:p>
            <a:endParaRPr lang="en-GB" sz="2800" dirty="0"/>
          </a:p>
          <a:p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AB5CBD-41EA-400F-AA73-27F8E34D3D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27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85DFA7-558C-46D1-B904-9B761624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 10 “Project management ……”</a:t>
            </a:r>
            <a:br>
              <a:rPr lang="it-IT" dirty="0"/>
            </a:br>
            <a:r>
              <a:rPr lang="it-IT" sz="3200" b="0" i="1" dirty="0" err="1"/>
              <a:t>A.ii</a:t>
            </a:r>
            <a:r>
              <a:rPr lang="it-IT" sz="3200" b="0" i="1" dirty="0"/>
              <a:t> Deliverable for Project </a:t>
            </a:r>
            <a:r>
              <a:rPr lang="it-IT" sz="3200" b="0" i="1" dirty="0" err="1"/>
              <a:t>dissemination</a:t>
            </a:r>
            <a:endParaRPr lang="it-IT" b="0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CAC3A9-B2D2-4E54-93A9-C42EC9144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99" y="1484784"/>
            <a:ext cx="8372476" cy="461121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GB" sz="2000" dirty="0"/>
              <a:t>CV development: quite all published in final version (</a:t>
            </a:r>
            <a:r>
              <a:rPr lang="en-GB" sz="2000" dirty="0">
                <a:solidFill>
                  <a:srgbClr val="FF0000"/>
                </a:solidFill>
              </a:rPr>
              <a:t>to be completed GTU, BSMA.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0000"/>
                </a:solidFill>
              </a:rPr>
              <a:t>Deadline: </a:t>
            </a:r>
            <a:r>
              <a:rPr lang="en-GB" sz="2000" b="1" dirty="0">
                <a:solidFill>
                  <a:srgbClr val="FF0000"/>
                </a:solidFill>
              </a:rPr>
              <a:t>March 2021</a:t>
            </a:r>
            <a:r>
              <a:rPr lang="en-GB" sz="2000" dirty="0"/>
              <a:t>)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International Quality Assurance System (IQAS). Advanced version published. </a:t>
            </a:r>
            <a:r>
              <a:rPr lang="en-GB" sz="2000" dirty="0">
                <a:solidFill>
                  <a:srgbClr val="FF0000"/>
                </a:solidFill>
              </a:rPr>
              <a:t>To update and to prepare the final version. Deadline: </a:t>
            </a:r>
            <a:r>
              <a:rPr lang="en-GB" sz="2000" b="1" dirty="0">
                <a:solidFill>
                  <a:srgbClr val="FF0000"/>
                </a:solidFill>
              </a:rPr>
              <a:t>April 2021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Quality Plan: first version published. </a:t>
            </a:r>
            <a:r>
              <a:rPr lang="en-GB" sz="2000" dirty="0">
                <a:solidFill>
                  <a:srgbClr val="FF0000"/>
                </a:solidFill>
              </a:rPr>
              <a:t>To update and to prepare the final version. Deadline: </a:t>
            </a:r>
            <a:r>
              <a:rPr lang="en-GB" sz="2000" b="1" dirty="0">
                <a:solidFill>
                  <a:srgbClr val="FF0000"/>
                </a:solidFill>
              </a:rPr>
              <a:t>July 2021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Dissemination and exploitation plan: first version to be published. </a:t>
            </a:r>
            <a:r>
              <a:rPr lang="en-GB" sz="2000" dirty="0">
                <a:solidFill>
                  <a:srgbClr val="FF0000"/>
                </a:solidFill>
              </a:rPr>
              <a:t>To update and to prepare the final version. Deadline:  </a:t>
            </a:r>
            <a:r>
              <a:rPr lang="en-GB" sz="2000" b="1" dirty="0">
                <a:solidFill>
                  <a:srgbClr val="FF0000"/>
                </a:solidFill>
              </a:rPr>
              <a:t>July 2021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Staff teaching materials: quite completed in final version (Moodle platform)</a:t>
            </a:r>
          </a:p>
          <a:p>
            <a:pPr>
              <a:spcBef>
                <a:spcPts val="1800"/>
              </a:spcBef>
            </a:pPr>
            <a:r>
              <a:rPr lang="en-GB" sz="2000" dirty="0"/>
              <a:t>Student learning/training material. </a:t>
            </a:r>
            <a:r>
              <a:rPr lang="en-GB" sz="2000" dirty="0">
                <a:solidFill>
                  <a:srgbClr val="FF0000"/>
                </a:solidFill>
              </a:rPr>
              <a:t>Under development. Deadline:  </a:t>
            </a:r>
            <a:r>
              <a:rPr lang="en-GB" sz="2000" b="1" dirty="0">
                <a:solidFill>
                  <a:srgbClr val="FF0000"/>
                </a:solidFill>
              </a:rPr>
              <a:t>July 2021</a:t>
            </a:r>
          </a:p>
          <a:p>
            <a:pPr>
              <a:spcBef>
                <a:spcPts val="1800"/>
              </a:spcBef>
            </a:pPr>
            <a:r>
              <a:rPr lang="en-GB" sz="2000" b="1" dirty="0">
                <a:solidFill>
                  <a:srgbClr val="FF0000"/>
                </a:solidFill>
              </a:rPr>
              <a:t>Website and Final Conference in </a:t>
            </a:r>
            <a:r>
              <a:rPr lang="en-GB" sz="2000" b="1" dirty="0" err="1">
                <a:solidFill>
                  <a:srgbClr val="FF0000"/>
                </a:solidFill>
              </a:rPr>
              <a:t>Kharkiv</a:t>
            </a:r>
            <a:r>
              <a:rPr lang="en-GB" sz="2000" b="1" dirty="0">
                <a:solidFill>
                  <a:srgbClr val="FF0000"/>
                </a:solidFill>
              </a:rPr>
              <a:t>, Sept 2021 or ON-LINE(?)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AB5CBD-41EA-400F-AA73-27F8E34D3D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CB67B8-573A-45BD-9569-1CF3E80A9A3D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8495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49087</TotalTime>
  <Words>3408</Words>
  <Application>Microsoft Office PowerPoint</Application>
  <PresentationFormat>Presentazione su schermo (4:3)</PresentationFormat>
  <Paragraphs>1045</Paragraphs>
  <Slides>27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1_Tema di Office</vt:lpstr>
      <vt:lpstr>Personalizza struttura</vt:lpstr>
      <vt:lpstr>Presentazione standard di PowerPoint</vt:lpstr>
      <vt:lpstr>Programme at a glance</vt:lpstr>
      <vt:lpstr>Schedule  1</vt:lpstr>
      <vt:lpstr>Schedule  2</vt:lpstr>
      <vt:lpstr>Presentazione standard di PowerPoint</vt:lpstr>
      <vt:lpstr>WP 10 “Project management ……”</vt:lpstr>
      <vt:lpstr>WP 10 “Project management ……” A.i Report on activities developed</vt:lpstr>
      <vt:lpstr>WP 10 “Project management ……” A.i Report on activities developed</vt:lpstr>
      <vt:lpstr>WP 10 “Project management ……” A.ii Deliverable for Project dissemination</vt:lpstr>
      <vt:lpstr>WP 10 “Project management ……” A.iii Final report to Submit to EACEA  1</vt:lpstr>
      <vt:lpstr>WP 10 “Project management ……” A.iii Final report to Submit to EACEA 2</vt:lpstr>
      <vt:lpstr>WP 10 “Project management ……” B. Budget overview 1</vt:lpstr>
      <vt:lpstr>WP 10 “Project management ……” B. Budget overview 2</vt:lpstr>
      <vt:lpstr>WP 10 “Project management ……” B. Budget overview - SPENT 3</vt:lpstr>
      <vt:lpstr>WP 10 “Project management ……” B. Budget overview - SPENT 4</vt:lpstr>
      <vt:lpstr>WP 10 “Project management ……” B. Budget overview – SMS Students 5</vt:lpstr>
      <vt:lpstr>WP 10 “Project management ……” B. Budget overview – SMS Staff 6</vt:lpstr>
      <vt:lpstr>WP 10 “Project management ……” B. Budget overview – SMS Staff 7</vt:lpstr>
      <vt:lpstr>WP 10 “Project management ……” B. Budget overview – SMS Staff+Students  8</vt:lpstr>
      <vt:lpstr>WP 10 “Project management ……” B. Budget overview - CBHE 1</vt:lpstr>
      <vt:lpstr>WP 10 “Project management ……” B. Budget overview - CBHE 2</vt:lpstr>
      <vt:lpstr>WP 10 “Project management ……” B. Budget overview - CBHE 3</vt:lpstr>
      <vt:lpstr>WP 10 “Project management ……” B. Budget overview - CBHE 4</vt:lpstr>
      <vt:lpstr>WP 10 “Project management ……” B. Budget overview - CBHE 5</vt:lpstr>
      <vt:lpstr>WP 10 “Project management ……” B. Budget overview - SMS 6</vt:lpstr>
      <vt:lpstr>WP 10 “Project management ……” B. Budget overview – CBHE + SMS 7</vt:lpstr>
      <vt:lpstr>WP 10 “Project management ……” B. How to continue after eligibility period: new proposals?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Agostino Nuzzolo</dc:creator>
  <cp:lastModifiedBy>Antonio Comi</cp:lastModifiedBy>
  <cp:revision>1948</cp:revision>
  <cp:lastPrinted>2021-03-22T16:00:13Z</cp:lastPrinted>
  <dcterms:created xsi:type="dcterms:W3CDTF">2015-09-06T08:19:13Z</dcterms:created>
  <dcterms:modified xsi:type="dcterms:W3CDTF">2021-03-23T10:56:12Z</dcterms:modified>
</cp:coreProperties>
</file>